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504" r:id="rId5"/>
    <p:sldId id="556" r:id="rId6"/>
    <p:sldId id="638" r:id="rId7"/>
    <p:sldId id="620" r:id="rId8"/>
    <p:sldId id="621" r:id="rId9"/>
    <p:sldId id="624" r:id="rId10"/>
    <p:sldId id="641" r:id="rId11"/>
    <p:sldId id="643" r:id="rId12"/>
    <p:sldId id="623" r:id="rId13"/>
    <p:sldId id="625" r:id="rId14"/>
    <p:sldId id="604" r:id="rId15"/>
    <p:sldId id="628" r:id="rId16"/>
    <p:sldId id="608" r:id="rId17"/>
    <p:sldId id="629" r:id="rId18"/>
    <p:sldId id="611" r:id="rId19"/>
    <p:sldId id="581" r:id="rId20"/>
    <p:sldId id="591" r:id="rId21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chhorn, Diana (VZ)" initials="ED(" lastIdx="10" clrIdx="0"/>
  <p:cmAuthor id="7" name="Hausmann, Denise" initials="HD" lastIdx="5" clrIdx="7">
    <p:extLst>
      <p:ext uri="{19B8F6BF-5375-455C-9EA6-DF929625EA0E}">
        <p15:presenceInfo xmlns:p15="http://schemas.microsoft.com/office/powerpoint/2012/main" userId="S::denise.hausmann@dguv.de::9d9eb911-d726-4965-8ffc-f2e4a5b8a6d2" providerId="AD"/>
      </p:ext>
    </p:extLst>
  </p:cmAuthor>
  <p:cmAuthor id="1" name="Susanne Birkner" initials="SB" lastIdx="35" clrIdx="1">
    <p:extLst>
      <p:ext uri="{19B8F6BF-5375-455C-9EA6-DF929625EA0E}">
        <p15:presenceInfo xmlns:p15="http://schemas.microsoft.com/office/powerpoint/2012/main" userId="Susanne Birkner" providerId="None"/>
      </p:ext>
    </p:extLst>
  </p:cmAuthor>
  <p:cmAuthor id="8" name="Schiemannz, Anett" initials="SA [2]" lastIdx="3" clrIdx="8">
    <p:extLst>
      <p:ext uri="{19B8F6BF-5375-455C-9EA6-DF929625EA0E}">
        <p15:presenceInfo xmlns:p15="http://schemas.microsoft.com/office/powerpoint/2012/main" userId="S::anett.schiemannz@dguv.de::a99025e3-3144-4d76-8cba-4723f1c0a1da" providerId="AD"/>
      </p:ext>
    </p:extLst>
  </p:cmAuthor>
  <p:cmAuthor id="2" name="Ott, Ida" initials="OI" lastIdx="27" clrIdx="2">
    <p:extLst>
      <p:ext uri="{19B8F6BF-5375-455C-9EA6-DF929625EA0E}">
        <p15:presenceInfo xmlns:p15="http://schemas.microsoft.com/office/powerpoint/2012/main" userId="S-1-5-21-2290830468-4165271898-1233137437-1655" providerId="AD"/>
      </p:ext>
    </p:extLst>
  </p:cmAuthor>
  <p:cmAuthor id="3" name="Schiemannz, Anett" initials="SA" lastIdx="53" clrIdx="3">
    <p:extLst>
      <p:ext uri="{19B8F6BF-5375-455C-9EA6-DF929625EA0E}">
        <p15:presenceInfo xmlns:p15="http://schemas.microsoft.com/office/powerpoint/2012/main" userId="S-1-5-21-1644491937-1965331169-725345543-19550" providerId="AD"/>
      </p:ext>
    </p:extLst>
  </p:cmAuthor>
  <p:cmAuthor id="4" name="Birkner, Susanne" initials="BS" lastIdx="50" clrIdx="4">
    <p:extLst>
      <p:ext uri="{19B8F6BF-5375-455C-9EA6-DF929625EA0E}">
        <p15:presenceInfo xmlns:p15="http://schemas.microsoft.com/office/powerpoint/2012/main" userId="S-1-5-21-1644491937-1965331169-725345543-19412" providerId="AD"/>
      </p:ext>
    </p:extLst>
  </p:cmAuthor>
  <p:cmAuthor id="5" name="Hasselmann, Oliver" initials="HO" lastIdx="1" clrIdx="5">
    <p:extLst>
      <p:ext uri="{19B8F6BF-5375-455C-9EA6-DF929625EA0E}">
        <p15:presenceInfo xmlns:p15="http://schemas.microsoft.com/office/powerpoint/2012/main" userId="S-1-5-21-2290830468-4165271898-1233137437-1668" providerId="AD"/>
      </p:ext>
    </p:extLst>
  </p:cmAuthor>
  <p:cmAuthor id="6" name="Hasselmann, Oliver" initials="HO [2]" lastIdx="3" clrIdx="6">
    <p:extLst>
      <p:ext uri="{19B8F6BF-5375-455C-9EA6-DF929625EA0E}">
        <p15:presenceInfo xmlns:p15="http://schemas.microsoft.com/office/powerpoint/2012/main" userId="Hasselmann, Oli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9"/>
    <a:srgbClr val="A8A81E"/>
    <a:srgbClr val="808000"/>
    <a:srgbClr val="E2862A"/>
    <a:srgbClr val="B95C18"/>
    <a:srgbClr val="C71728"/>
    <a:srgbClr val="9092A6"/>
    <a:srgbClr val="670D16"/>
    <a:srgbClr val="C6AAAB"/>
    <a:srgbClr val="EC5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86481" autoAdjust="0"/>
  </p:normalViewPr>
  <p:slideViewPr>
    <p:cSldViewPr snapToGrid="0">
      <p:cViewPr varScale="1">
        <p:scale>
          <a:sx n="77" d="100"/>
          <a:sy n="77" d="100"/>
        </p:scale>
        <p:origin x="85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bgf-institut.de\data\BGF-Institut\Forschung%20&amp;%20Entwicklung\iga\2021\igaBarometer%20Nachbefragung%202020\05%20iga%20Arbeitsgruppe\99%20Auswertungen%20Ressourcen%20Belastungen%20Sin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bgf-institut.de\data\BGF-Institut\Forschung%20&amp;%20Entwicklung\iga\2021\igaBarometer%20Nachbefragung%202020\05%20iga%20Arbeitsgruppe\99%20Auswertungen%20Ressourcen%20Belastungen%20Sin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Anteil der Arbeitszeit im Homeoffice</a:t>
            </a:r>
          </a:p>
        </c:rich>
      </c:tx>
      <c:layout>
        <c:manualLayout>
          <c:xMode val="edge"/>
          <c:yMode val="edge"/>
          <c:x val="0.25386574787755034"/>
          <c:y val="0.90194906932825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8205971764564813E-2"/>
          <c:y val="0.13443842218104315"/>
          <c:w val="0.89576756837320215"/>
          <c:h val="0.644446453640316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'Soziale Kontakte'!$B$21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A60009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1A-4F8C-AB5C-3956BF2C93D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1A-4F8C-AB5C-3956BF2C93D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1A-4F8C-AB5C-3956BF2C9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'Soziale Kontakte'!$C$20:$H$20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'Soziale Kontakte'!$C$21:$H$21</c:f>
              <c:numCache>
                <c:formatCode>General</c:formatCode>
                <c:ptCount val="6"/>
                <c:pt idx="0">
                  <c:v>19.8</c:v>
                </c:pt>
                <c:pt idx="1">
                  <c:v>12.2</c:v>
                </c:pt>
                <c:pt idx="2">
                  <c:v>12</c:v>
                </c:pt>
                <c:pt idx="3">
                  <c:v>7.9</c:v>
                </c:pt>
                <c:pt idx="4">
                  <c:v>7.1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A-44E9-8AC2-816B7538DB98}"/>
            </c:ext>
          </c:extLst>
        </c:ser>
        <c:ser>
          <c:idx val="1"/>
          <c:order val="1"/>
          <c:tx>
            <c:strRef>
              <c:f>'Soziale Kontakte'!$B$22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'Soziale Kontakte'!$C$20:$H$20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'Soziale Kontakte'!$C$22:$H$22</c:f>
              <c:numCache>
                <c:formatCode>General</c:formatCode>
                <c:ptCount val="6"/>
                <c:pt idx="0">
                  <c:v>38</c:v>
                </c:pt>
                <c:pt idx="1">
                  <c:v>44.6</c:v>
                </c:pt>
                <c:pt idx="2">
                  <c:v>40</c:v>
                </c:pt>
                <c:pt idx="3">
                  <c:v>39.6</c:v>
                </c:pt>
                <c:pt idx="4">
                  <c:v>31</c:v>
                </c:pt>
                <c:pt idx="5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A-44E9-8AC2-816B7538DB98}"/>
            </c:ext>
          </c:extLst>
        </c:ser>
        <c:ser>
          <c:idx val="2"/>
          <c:order val="2"/>
          <c:tx>
            <c:strRef>
              <c:f>'Soziale Kontakte'!$B$23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'Soziale Kontakte'!$C$20:$H$20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'Soziale Kontakte'!$C$23:$H$23</c:f>
              <c:numCache>
                <c:formatCode>General</c:formatCode>
                <c:ptCount val="6"/>
                <c:pt idx="0">
                  <c:v>42.2</c:v>
                </c:pt>
                <c:pt idx="1">
                  <c:v>43.2</c:v>
                </c:pt>
                <c:pt idx="2">
                  <c:v>48</c:v>
                </c:pt>
                <c:pt idx="3">
                  <c:v>52.5</c:v>
                </c:pt>
                <c:pt idx="4">
                  <c:v>61.9</c:v>
                </c:pt>
                <c:pt idx="5">
                  <c:v>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6A-44E9-8AC2-816B7538D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725793280"/>
        <c:axId val="725792624"/>
      </c:barChart>
      <c:catAx>
        <c:axId val="72579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25792624"/>
        <c:crosses val="autoZero"/>
        <c:auto val="1"/>
        <c:lblAlgn val="ctr"/>
        <c:lblOffset val="100"/>
        <c:noMultiLvlLbl val="0"/>
      </c:catAx>
      <c:valAx>
        <c:axId val="725792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2579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96415530218353"/>
          <c:y val="1.3703067015935383E-2"/>
          <c:w val="0.55207150309262987"/>
          <c:h val="6.1034981445099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585402138817416E-2"/>
          <c:y val="0.28870353764281803"/>
          <c:w val="0.8957501662100239"/>
          <c:h val="0.582676417584554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'Sinn Authentizität'!$B$19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8E1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Authentizität'!$C$18:$J$18</c:f>
              <c:strCache>
                <c:ptCount val="8"/>
                <c:pt idx="0">
                  <c:v>Präsenz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'Sinn Authentizität'!$C$19:$J$19</c:f>
              <c:numCache>
                <c:formatCode>General</c:formatCode>
                <c:ptCount val="8"/>
                <c:pt idx="0">
                  <c:v>29.8</c:v>
                </c:pt>
                <c:pt idx="2">
                  <c:v>12.5</c:v>
                </c:pt>
                <c:pt idx="3">
                  <c:v>16.5</c:v>
                </c:pt>
                <c:pt idx="4">
                  <c:v>8</c:v>
                </c:pt>
                <c:pt idx="5">
                  <c:v>7.9</c:v>
                </c:pt>
                <c:pt idx="6">
                  <c:v>3.6</c:v>
                </c:pt>
                <c:pt idx="7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0-4DD0-9A4C-B2E17A595887}"/>
            </c:ext>
          </c:extLst>
        </c:ser>
        <c:ser>
          <c:idx val="1"/>
          <c:order val="1"/>
          <c:tx>
            <c:strRef>
              <c:f>'Sinn Authentizität'!$B$20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Authentizität'!$C$18:$J$18</c:f>
              <c:strCache>
                <c:ptCount val="8"/>
                <c:pt idx="0">
                  <c:v>Präsenz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'Sinn Authentizität'!$C$20:$J$20</c:f>
              <c:numCache>
                <c:formatCode>General</c:formatCode>
                <c:ptCount val="8"/>
                <c:pt idx="0">
                  <c:v>42.1</c:v>
                </c:pt>
                <c:pt idx="2">
                  <c:v>41.4</c:v>
                </c:pt>
                <c:pt idx="3">
                  <c:v>43.2</c:v>
                </c:pt>
                <c:pt idx="4">
                  <c:v>46.4</c:v>
                </c:pt>
                <c:pt idx="5">
                  <c:v>47.5</c:v>
                </c:pt>
                <c:pt idx="6">
                  <c:v>39.299999999999997</c:v>
                </c:pt>
                <c:pt idx="7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50-4DD0-9A4C-B2E17A595887}"/>
            </c:ext>
          </c:extLst>
        </c:ser>
        <c:ser>
          <c:idx val="2"/>
          <c:order val="2"/>
          <c:tx>
            <c:strRef>
              <c:f>'Sinn Authentizität'!$B$21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Authentizität'!$C$18:$J$18</c:f>
              <c:strCache>
                <c:ptCount val="8"/>
                <c:pt idx="0">
                  <c:v>Präsenz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'Sinn Authentizität'!$C$21:$J$21</c:f>
              <c:numCache>
                <c:formatCode>General</c:formatCode>
                <c:ptCount val="8"/>
                <c:pt idx="0">
                  <c:v>28.1</c:v>
                </c:pt>
                <c:pt idx="2">
                  <c:v>46.1</c:v>
                </c:pt>
                <c:pt idx="3">
                  <c:v>40.299999999999997</c:v>
                </c:pt>
                <c:pt idx="4">
                  <c:v>45.6</c:v>
                </c:pt>
                <c:pt idx="5">
                  <c:v>44.6</c:v>
                </c:pt>
                <c:pt idx="6">
                  <c:v>57.1</c:v>
                </c:pt>
                <c:pt idx="7">
                  <c:v>55.300000000000004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50-4DD0-9A4C-B2E17A595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624274752"/>
        <c:axId val="624275080"/>
      </c:barChart>
      <c:catAx>
        <c:axId val="6242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4275080"/>
        <c:crosses val="autoZero"/>
        <c:auto val="1"/>
        <c:lblAlgn val="ctr"/>
        <c:lblOffset val="100"/>
        <c:noMultiLvlLbl val="0"/>
      </c:catAx>
      <c:valAx>
        <c:axId val="624275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427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91806963827332"/>
          <c:y val="0.17749087916272557"/>
          <c:w val="0.55216367438934588"/>
          <c:h val="6.56699372310004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688111389538362E-2"/>
          <c:y val="0.2679358649020791"/>
          <c:w val="0.88268073015506887"/>
          <c:h val="0.586523587893684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'Sinn Authentizität'!$B$47</c:f>
              <c:strCache>
                <c:ptCount val="1"/>
                <c:pt idx="0">
                  <c:v>trifft nicht zu</c:v>
                </c:pt>
              </c:strCache>
            </c:strRef>
          </c:tx>
          <c:spPr>
            <a:solidFill>
              <a:srgbClr val="8E10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Authentizität'!$C$46:$J$46</c:f>
              <c:strCache>
                <c:ptCount val="8"/>
                <c:pt idx="0">
                  <c:v>Präsenz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'Sinn Authentizität'!$C$47:$J$47</c:f>
              <c:numCache>
                <c:formatCode>General</c:formatCode>
                <c:ptCount val="8"/>
                <c:pt idx="0">
                  <c:v>69.599999999999994</c:v>
                </c:pt>
                <c:pt idx="2">
                  <c:v>33.5</c:v>
                </c:pt>
                <c:pt idx="3">
                  <c:v>17.3</c:v>
                </c:pt>
                <c:pt idx="4">
                  <c:v>17.600000000000001</c:v>
                </c:pt>
                <c:pt idx="5">
                  <c:v>18.8</c:v>
                </c:pt>
                <c:pt idx="6">
                  <c:v>9.5</c:v>
                </c:pt>
                <c:pt idx="7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13-4593-8EF4-F146BD68EA77}"/>
            </c:ext>
          </c:extLst>
        </c:ser>
        <c:ser>
          <c:idx val="1"/>
          <c:order val="1"/>
          <c:tx>
            <c:strRef>
              <c:f>'Sinn Authentizität'!$B$48</c:f>
              <c:strCache>
                <c:ptCount val="1"/>
                <c:pt idx="0">
                  <c:v>trifft teilweise zu</c:v>
                </c:pt>
              </c:strCache>
            </c:strRef>
          </c:tx>
          <c:spPr>
            <a:solidFill>
              <a:srgbClr val="E286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Authentizität'!$C$46:$J$46</c:f>
              <c:strCache>
                <c:ptCount val="8"/>
                <c:pt idx="0">
                  <c:v>Präsenz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'Sinn Authentizität'!$C$48:$J$48</c:f>
              <c:numCache>
                <c:formatCode>General</c:formatCode>
                <c:ptCount val="8"/>
                <c:pt idx="0">
                  <c:v>23.9</c:v>
                </c:pt>
                <c:pt idx="2">
                  <c:v>42.2</c:v>
                </c:pt>
                <c:pt idx="3">
                  <c:v>56.1</c:v>
                </c:pt>
                <c:pt idx="4">
                  <c:v>54.4</c:v>
                </c:pt>
                <c:pt idx="5">
                  <c:v>38.6</c:v>
                </c:pt>
                <c:pt idx="6">
                  <c:v>45.2</c:v>
                </c:pt>
                <c:pt idx="7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3-4593-8EF4-F146BD68EA77}"/>
            </c:ext>
          </c:extLst>
        </c:ser>
        <c:ser>
          <c:idx val="2"/>
          <c:order val="2"/>
          <c:tx>
            <c:strRef>
              <c:f>'Sinn Authentizität'!$B$49</c:f>
              <c:strCache>
                <c:ptCount val="1"/>
                <c:pt idx="0">
                  <c:v>trifft zu</c:v>
                </c:pt>
              </c:strCache>
            </c:strRef>
          </c:tx>
          <c:spPr>
            <a:solidFill>
              <a:srgbClr val="A8A8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Authentizität'!$C$46:$J$46</c:f>
              <c:strCache>
                <c:ptCount val="8"/>
                <c:pt idx="0">
                  <c:v>Präsenz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'Sinn Authentizität'!$C$49:$J$49</c:f>
              <c:numCache>
                <c:formatCode>General</c:formatCode>
                <c:ptCount val="8"/>
                <c:pt idx="0">
                  <c:v>6.5</c:v>
                </c:pt>
                <c:pt idx="2">
                  <c:v>24.299999999999997</c:v>
                </c:pt>
                <c:pt idx="3">
                  <c:v>26.6</c:v>
                </c:pt>
                <c:pt idx="4">
                  <c:v>28.000000000000007</c:v>
                </c:pt>
                <c:pt idx="5">
                  <c:v>42.6</c:v>
                </c:pt>
                <c:pt idx="6">
                  <c:v>45.3</c:v>
                </c:pt>
                <c:pt idx="7">
                  <c:v>42.599999999999994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13-4593-8EF4-F146BD68E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623919024"/>
        <c:axId val="633395512"/>
      </c:barChart>
      <c:catAx>
        <c:axId val="62391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33395512"/>
        <c:crosses val="autoZero"/>
        <c:auto val="1"/>
        <c:lblAlgn val="ctr"/>
        <c:lblOffset val="100"/>
        <c:noMultiLvlLbl val="0"/>
      </c:catAx>
      <c:valAx>
        <c:axId val="633395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2391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32963840684961"/>
          <c:y val="0.1556482356020347"/>
          <c:w val="0.58870042043679294"/>
          <c:h val="5.9797994000749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00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DF-42EA-ABA7-F52F3AD2E0A5}"/>
              </c:ext>
            </c:extLst>
          </c:dPt>
          <c:dPt>
            <c:idx val="1"/>
            <c:invertIfNegative val="0"/>
            <c:bubble3D val="0"/>
            <c:spPr>
              <a:solidFill>
                <a:srgbClr val="E286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E6-48FE-B96D-7A4FDD7C93D0}"/>
              </c:ext>
            </c:extLst>
          </c:dPt>
          <c:dPt>
            <c:idx val="2"/>
            <c:invertIfNegative val="0"/>
            <c:bubble3D val="0"/>
            <c:spPr>
              <a:solidFill>
                <a:srgbClr val="A8A8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E6-48FE-B96D-7A4FDD7C93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'Soziale Kontakte'!$H$146:$H$148</c:f>
              <c:strCache>
                <c:ptCount val="3"/>
                <c:pt idx="0">
                  <c:v>trifft nicht zu</c:v>
                </c:pt>
                <c:pt idx="1">
                  <c:v>trifft teilweise zu</c:v>
                </c:pt>
                <c:pt idx="2">
                  <c:v>trifft zu</c:v>
                </c:pt>
              </c:strCache>
            </c:strRef>
          </c:cat>
          <c:val>
            <c:numRef>
              <c:f>'Soziale Kontakte'!$I$146:$I$148</c:f>
              <c:numCache>
                <c:formatCode>General</c:formatCode>
                <c:ptCount val="3"/>
                <c:pt idx="0">
                  <c:v>25.9</c:v>
                </c:pt>
                <c:pt idx="1">
                  <c:v>44.4</c:v>
                </c:pt>
                <c:pt idx="2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E6-48FE-B96D-7A4FDD7C9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overlap val="-27"/>
        <c:axId val="734261704"/>
        <c:axId val="734254160"/>
      </c:barChart>
      <c:catAx>
        <c:axId val="73426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34254160"/>
        <c:crosses val="autoZero"/>
        <c:auto val="1"/>
        <c:lblAlgn val="ctr"/>
        <c:lblOffset val="100"/>
        <c:noMultiLvlLbl val="0"/>
      </c:catAx>
      <c:valAx>
        <c:axId val="73425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3426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60060576077673E-2"/>
          <c:y val="0.22259804854708598"/>
          <c:w val="0.91919322043150153"/>
          <c:h val="0.7030848056264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'Soziale Kontakte'!$M$213</c:f>
              <c:strCache>
                <c:ptCount val="1"/>
                <c:pt idx="0">
                  <c:v>Ich werde von meiner Führungskraft unterstützt.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'Soziale Kontakte'!$N$212:$U$212</c:f>
              <c:strCache>
                <c:ptCount val="8"/>
                <c:pt idx="0">
                  <c:v>Präsenzarbeit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'Soziale Kontakte'!$N$213:$U$213</c:f>
              <c:numCache>
                <c:formatCode>General</c:formatCode>
                <c:ptCount val="8"/>
                <c:pt idx="0">
                  <c:v>29.1</c:v>
                </c:pt>
                <c:pt idx="2">
                  <c:v>31.9</c:v>
                </c:pt>
                <c:pt idx="3">
                  <c:v>22.2</c:v>
                </c:pt>
                <c:pt idx="4">
                  <c:v>37.1</c:v>
                </c:pt>
                <c:pt idx="5">
                  <c:v>33.299999999999997</c:v>
                </c:pt>
                <c:pt idx="6">
                  <c:v>35.799999999999997</c:v>
                </c:pt>
                <c:pt idx="7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BD-4551-8CC0-F2947C087268}"/>
            </c:ext>
          </c:extLst>
        </c:ser>
        <c:ser>
          <c:idx val="1"/>
          <c:order val="1"/>
          <c:tx>
            <c:strRef>
              <c:f>'Soziale Kontakte'!$M$214</c:f>
              <c:strCache>
                <c:ptCount val="1"/>
                <c:pt idx="0">
                  <c:v>Ich werde von meinen Kollegen und Kolleginnen unterstützt.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'Soziale Kontakte'!$N$212:$U$212</c:f>
              <c:strCache>
                <c:ptCount val="8"/>
                <c:pt idx="0">
                  <c:v>Präsenzarbeit</c:v>
                </c:pt>
                <c:pt idx="1">
                  <c:v>Mobil in %:</c:v>
                </c:pt>
                <c:pt idx="2">
                  <c:v>1-20%</c:v>
                </c:pt>
                <c:pt idx="3">
                  <c:v>21-40%</c:v>
                </c:pt>
                <c:pt idx="4">
                  <c:v>41-60%</c:v>
                </c:pt>
                <c:pt idx="5">
                  <c:v>61-80%</c:v>
                </c:pt>
                <c:pt idx="6">
                  <c:v>81-99%</c:v>
                </c:pt>
                <c:pt idx="7">
                  <c:v>100%</c:v>
                </c:pt>
              </c:strCache>
            </c:strRef>
          </c:cat>
          <c:val>
            <c:numRef>
              <c:f>'Soziale Kontakte'!$N$214:$U$214</c:f>
              <c:numCache>
                <c:formatCode>General</c:formatCode>
                <c:ptCount val="8"/>
                <c:pt idx="0">
                  <c:v>40.9</c:v>
                </c:pt>
                <c:pt idx="2">
                  <c:v>39.9</c:v>
                </c:pt>
                <c:pt idx="3">
                  <c:v>31.3</c:v>
                </c:pt>
                <c:pt idx="4">
                  <c:v>50</c:v>
                </c:pt>
                <c:pt idx="5">
                  <c:v>52.6</c:v>
                </c:pt>
                <c:pt idx="6">
                  <c:v>50</c:v>
                </c:pt>
                <c:pt idx="7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BD-4551-8CC0-F2947C087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4"/>
        <c:axId val="734238416"/>
        <c:axId val="734240384"/>
      </c:barChart>
      <c:catAx>
        <c:axId val="73423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34240384"/>
        <c:crosses val="autoZero"/>
        <c:auto val="1"/>
        <c:lblAlgn val="ctr"/>
        <c:lblOffset val="100"/>
        <c:noMultiLvlLbl val="0"/>
      </c:catAx>
      <c:valAx>
        <c:axId val="73424038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34238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215467747382641E-2"/>
          <c:y val="3.3061145778166663E-2"/>
          <c:w val="0.95304828917661877"/>
          <c:h val="0.1301699611047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57582385340677"/>
          <c:y val="0.11800976357710005"/>
          <c:w val="0.70990197778163056"/>
          <c:h val="0.81014245415423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'Sinn Authentizität'!$M$81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Authentizität'!$L$82:$L$90</c:f>
              <c:strCache>
                <c:ptCount val="9"/>
                <c:pt idx="0">
                  <c:v>andere</c:v>
                </c:pt>
                <c:pt idx="1">
                  <c:v>Gesundheit und Sozialwesen</c:v>
                </c:pt>
                <c:pt idx="2">
                  <c:v>Dienstleistungen</c:v>
                </c:pt>
                <c:pt idx="3">
                  <c:v>Chemie, Ver- und Entsorgung</c:v>
                </c:pt>
                <c:pt idx="4">
                  <c:v>Medien und Kunst</c:v>
                </c:pt>
                <c:pt idx="5">
                  <c:v>Erziehung und Unterricht</c:v>
                </c:pt>
                <c:pt idx="6">
                  <c:v>Baugewerbe</c:v>
                </c:pt>
                <c:pt idx="7">
                  <c:v>produzierendes Gewerbe</c:v>
                </c:pt>
                <c:pt idx="8">
                  <c:v>Gastronomie</c:v>
                </c:pt>
              </c:strCache>
            </c:strRef>
          </c:cat>
          <c:val>
            <c:numRef>
              <c:f>'Sinn Authentizität'!$M$82:$M$90</c:f>
              <c:numCache>
                <c:formatCode>General</c:formatCode>
                <c:ptCount val="9"/>
                <c:pt idx="0">
                  <c:v>15.6</c:v>
                </c:pt>
                <c:pt idx="1">
                  <c:v>12.9</c:v>
                </c:pt>
                <c:pt idx="2">
                  <c:v>14.9</c:v>
                </c:pt>
                <c:pt idx="3">
                  <c:v>16.600000000000001</c:v>
                </c:pt>
                <c:pt idx="4">
                  <c:v>13.6</c:v>
                </c:pt>
                <c:pt idx="5">
                  <c:v>13.8</c:v>
                </c:pt>
                <c:pt idx="6">
                  <c:v>16.3</c:v>
                </c:pt>
                <c:pt idx="7">
                  <c:v>19.100000000000001</c:v>
                </c:pt>
                <c:pt idx="8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C-4286-B707-C07FFA00C417}"/>
            </c:ext>
          </c:extLst>
        </c:ser>
        <c:ser>
          <c:idx val="1"/>
          <c:order val="1"/>
          <c:tx>
            <c:strRef>
              <c:f>'Sinn Authentizität'!$N$81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Authentizität'!$L$82:$L$90</c:f>
              <c:strCache>
                <c:ptCount val="9"/>
                <c:pt idx="0">
                  <c:v>andere</c:v>
                </c:pt>
                <c:pt idx="1">
                  <c:v>Gesundheit und Sozialwesen</c:v>
                </c:pt>
                <c:pt idx="2">
                  <c:v>Dienstleistungen</c:v>
                </c:pt>
                <c:pt idx="3">
                  <c:v>Chemie, Ver- und Entsorgung</c:v>
                </c:pt>
                <c:pt idx="4">
                  <c:v>Medien und Kunst</c:v>
                </c:pt>
                <c:pt idx="5">
                  <c:v>Erziehung und Unterricht</c:v>
                </c:pt>
                <c:pt idx="6">
                  <c:v>Baugewerbe</c:v>
                </c:pt>
                <c:pt idx="7">
                  <c:v>produzierendes Gewerbe</c:v>
                </c:pt>
                <c:pt idx="8">
                  <c:v>Gastronomie</c:v>
                </c:pt>
              </c:strCache>
            </c:strRef>
          </c:cat>
          <c:val>
            <c:numRef>
              <c:f>'Sinn Authentizität'!$N$82:$N$90</c:f>
              <c:numCache>
                <c:formatCode>General</c:formatCode>
                <c:ptCount val="9"/>
                <c:pt idx="0">
                  <c:v>14</c:v>
                </c:pt>
                <c:pt idx="1">
                  <c:v>9.6999999999999993</c:v>
                </c:pt>
                <c:pt idx="2">
                  <c:v>10.9</c:v>
                </c:pt>
                <c:pt idx="3">
                  <c:v>12.3</c:v>
                </c:pt>
                <c:pt idx="4">
                  <c:v>8.1999999999999993</c:v>
                </c:pt>
                <c:pt idx="5">
                  <c:v>7.7</c:v>
                </c:pt>
                <c:pt idx="6">
                  <c:v>9.5</c:v>
                </c:pt>
                <c:pt idx="7">
                  <c:v>11.5</c:v>
                </c:pt>
                <c:pt idx="8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C-4286-B707-C07FFA00C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737894816"/>
        <c:axId val="737895472"/>
      </c:barChart>
      <c:catAx>
        <c:axId val="73789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37895472"/>
        <c:crosses val="autoZero"/>
        <c:auto val="1"/>
        <c:lblAlgn val="ctr"/>
        <c:lblOffset val="100"/>
        <c:noMultiLvlLbl val="0"/>
      </c:catAx>
      <c:valAx>
        <c:axId val="737895472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3789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59411032913967"/>
          <c:y val="3.6701514121257044E-2"/>
          <c:w val="0.20113985836789672"/>
          <c:h val="4.9519265206359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200" dirty="0">
                <a:solidFill>
                  <a:schemeClr val="tx1"/>
                </a:solidFill>
              </a:rPr>
              <a:t>Anteil der</a:t>
            </a:r>
            <a:r>
              <a:rPr lang="de-DE" sz="1200" baseline="0" dirty="0">
                <a:solidFill>
                  <a:schemeClr val="tx1"/>
                </a:solidFill>
              </a:rPr>
              <a:t> Arbeitszeit i</a:t>
            </a:r>
            <a:r>
              <a:rPr lang="de-DE" sz="1200" dirty="0">
                <a:solidFill>
                  <a:schemeClr val="tx1"/>
                </a:solidFill>
              </a:rPr>
              <a:t>m Homeoffice</a:t>
            </a:r>
          </a:p>
        </c:rich>
      </c:tx>
      <c:layout>
        <c:manualLayout>
          <c:xMode val="edge"/>
          <c:yMode val="edge"/>
          <c:x val="0.32752724199133182"/>
          <c:y val="0.87649402390438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2404916519290846E-2"/>
          <c:y val="0.1769075109829947"/>
          <c:w val="0.90286351706036749"/>
          <c:h val="0.58526244976350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'Sinn Authentizität'!$B$110</c:f>
              <c:strCache>
                <c:ptCount val="1"/>
                <c:pt idx="0">
                  <c:v>Beschäftigte ohne Führungsverantwortung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Authentizität'!$C$109:$H$109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'Sinn Authentizität'!$C$110:$H$110</c:f>
              <c:numCache>
                <c:formatCode>General</c:formatCode>
                <c:ptCount val="6"/>
                <c:pt idx="0">
                  <c:v>43.3</c:v>
                </c:pt>
                <c:pt idx="1">
                  <c:v>37</c:v>
                </c:pt>
                <c:pt idx="2">
                  <c:v>37.5</c:v>
                </c:pt>
                <c:pt idx="3">
                  <c:v>36.1</c:v>
                </c:pt>
                <c:pt idx="4">
                  <c:v>44.8</c:v>
                </c:pt>
                <c:pt idx="5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3-4EFF-BCBC-7FA0FF80B39C}"/>
            </c:ext>
          </c:extLst>
        </c:ser>
        <c:ser>
          <c:idx val="1"/>
          <c:order val="1"/>
          <c:tx>
            <c:strRef>
              <c:f>'Sinn Authentizität'!$B$111</c:f>
              <c:strCache>
                <c:ptCount val="1"/>
                <c:pt idx="0">
                  <c:v>Führungskräfte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'Sinn Authentizität'!$C$109:$H$109</c:f>
              <c:strCache>
                <c:ptCount val="6"/>
                <c:pt idx="0">
                  <c:v>1-20%</c:v>
                </c:pt>
                <c:pt idx="1">
                  <c:v>21-40%</c:v>
                </c:pt>
                <c:pt idx="2">
                  <c:v>41-60%</c:v>
                </c:pt>
                <c:pt idx="3">
                  <c:v>61-80%</c:v>
                </c:pt>
                <c:pt idx="4">
                  <c:v>81-99%</c:v>
                </c:pt>
                <c:pt idx="5">
                  <c:v>100%</c:v>
                </c:pt>
              </c:strCache>
            </c:strRef>
          </c:cat>
          <c:val>
            <c:numRef>
              <c:f>'Sinn Authentizität'!$C$111:$H$111</c:f>
              <c:numCache>
                <c:formatCode>General</c:formatCode>
                <c:ptCount val="6"/>
                <c:pt idx="0">
                  <c:v>53.1</c:v>
                </c:pt>
                <c:pt idx="1">
                  <c:v>50</c:v>
                </c:pt>
                <c:pt idx="2">
                  <c:v>45.9</c:v>
                </c:pt>
                <c:pt idx="3">
                  <c:v>42.5</c:v>
                </c:pt>
                <c:pt idx="4">
                  <c:v>57.7</c:v>
                </c:pt>
                <c:pt idx="5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3-4EFF-BCBC-7FA0FF80B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4"/>
        <c:axId val="638595808"/>
        <c:axId val="638596464"/>
      </c:barChart>
      <c:catAx>
        <c:axId val="6385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38596464"/>
        <c:crosses val="autoZero"/>
        <c:auto val="1"/>
        <c:lblAlgn val="ctr"/>
        <c:lblOffset val="100"/>
        <c:noMultiLvlLbl val="0"/>
      </c:catAx>
      <c:valAx>
        <c:axId val="63859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3859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155547378308506E-2"/>
          <c:y val="2.8079162124153768E-2"/>
          <c:w val="0.56466789652407368"/>
          <c:h val="9.8319710815222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69552-C15A-4AC6-B5C3-8F385620C6CB}" type="datetimeFigureOut">
              <a:rPr lang="de-DE" smtClean="0"/>
              <a:pPr/>
              <a:t>15.12.2021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3B-CF3D-4182-ABB6-4441A77C173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277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983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entsprechenden Fragen lauten: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meiner Arbeit werde ich von meiner Führungskraft unterstützt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meiner Arbeit werde ich von Kollegen und Kolleginnen unterstützt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35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026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438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39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96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98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größer der </a:t>
            </a:r>
            <a:r>
              <a:rPr lang="en-GB" noProof="0" dirty="0" err="1"/>
              <a:t>Homeoffice</a:t>
            </a:r>
            <a:r>
              <a:rPr lang="de-DE" dirty="0" err="1"/>
              <a:t>anteil</a:t>
            </a:r>
            <a:r>
              <a:rPr lang="de-DE" dirty="0"/>
              <a:t>, desto besser die Erreichbarkeit – es kann vermutet werden, dass dies aufgrund ständiger Erreichbarkeit, nicht klar geregelter Abwesenheitszeiten sowie dem Vermischen von Beruf und Privatleben zustande kommt. Hinzu kommt, dass oftmals im </a:t>
            </a:r>
            <a:r>
              <a:rPr lang="en-GB" noProof="0" dirty="0" err="1"/>
              <a:t>Homeoffice</a:t>
            </a:r>
            <a:r>
              <a:rPr lang="de-DE" dirty="0"/>
              <a:t> Überstunden geleistet werden.</a:t>
            </a:r>
            <a:endParaRPr lang="de-DE" b="1" i="1" dirty="0">
              <a:solidFill>
                <a:srgbClr val="C00000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entsprechenden Fragen lauten:</a:t>
            </a:r>
          </a:p>
          <a:p>
            <a:pPr marL="171450" indent="-171450">
              <a:buFontTx/>
              <a:buChar char="-"/>
            </a:pPr>
            <a:r>
              <a:rPr lang="de-DE" dirty="0"/>
              <a:t>Zu meinem direkten Vorgesetzten besteht ein gutes Vertrauensverhältnis.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Team vertrauen wir uns gegenseitig.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Mobil Arbeitende: n= 853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Präsenz Arbeitende: n= 957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Führungskräfte, mobil: n= 334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Beschäftigte, mobil: n= 519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41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Mobil arbeitende Führungskräfte (n = 334)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8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Mobil arbeitende Beschäftigte ohne Führungsverantwortung (n = 519).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12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55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00C3B-CF3D-4182-ABB6-4441A77C173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05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1119C-BE6C-47F1-9C92-ADD90177D7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8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9531" y="1207243"/>
            <a:ext cx="7065818" cy="1897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Platz für eine dreizeilige Überschrift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9532" y="3615122"/>
            <a:ext cx="8479536" cy="6129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" charset="2"/>
              <a:buNone/>
              <a:tabLst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1600"/>
              <a:t>Referentin: </a:t>
            </a:r>
            <a:r>
              <a:rPr lang="de-DE"/>
              <a:t>Dr. Erika Mustermann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-117595" y="1434575"/>
            <a:ext cx="219511" cy="2586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478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360" y="1881410"/>
            <a:ext cx="8229600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88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6016179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49360" y="1881410"/>
            <a:ext cx="5457946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9048656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39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93624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244534" y="1881410"/>
            <a:ext cx="5457946" cy="2022516"/>
          </a:xfrm>
          <a:prstGeom prst="rect">
            <a:avLst/>
          </a:prstGeom>
        </p:spPr>
        <p:txBody>
          <a:bodyPr>
            <a:normAutofit/>
          </a:bodyPr>
          <a:lstStyle>
            <a:lvl1pPr marL="342000" indent="-342900">
              <a:spcBef>
                <a:spcPts val="0"/>
              </a:spcBef>
              <a:buClr>
                <a:schemeClr val="accent1"/>
              </a:buClr>
              <a:buSzPct val="50000"/>
              <a:buFont typeface="Wingdings" charset="2"/>
              <a:buChar char="§"/>
              <a:defRPr sz="1600"/>
            </a:lvl1pPr>
            <a:lvl2pPr marL="742950" indent="-285750">
              <a:buClr>
                <a:schemeClr val="accent2"/>
              </a:buClr>
              <a:buSzPct val="50000"/>
              <a:buFont typeface="Wingdings" charset="2"/>
              <a:buChar char="§"/>
              <a:defRPr sz="1600"/>
            </a:lvl2pPr>
            <a:lvl3pPr>
              <a:buClr>
                <a:schemeClr val="accent3"/>
              </a:buClr>
              <a:buSzPct val="50000"/>
              <a:defRPr sz="1600"/>
            </a:lvl3pPr>
            <a:lvl4pPr marL="16002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4pPr>
            <a:lvl5pPr marL="2057400" indent="-228600">
              <a:buClr>
                <a:schemeClr val="accent3"/>
              </a:buClr>
              <a:buSzPct val="50000"/>
              <a:buFont typeface="Wingdings" charset="2"/>
              <a:buChar char="§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-93625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84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rei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17"/>
          <p:cNvSpPr>
            <a:spLocks noGrp="1"/>
          </p:cNvSpPr>
          <p:nvPr>
            <p:ph type="pic" sz="quarter" idx="14"/>
          </p:nvPr>
        </p:nvSpPr>
        <p:spPr>
          <a:xfrm>
            <a:off x="6117779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2" name="Bildplatzhalter 17"/>
          <p:cNvSpPr>
            <a:spLocks noGrp="1"/>
          </p:cNvSpPr>
          <p:nvPr>
            <p:ph type="pic" sz="quarter" idx="15"/>
          </p:nvPr>
        </p:nvSpPr>
        <p:spPr>
          <a:xfrm>
            <a:off x="93624" y="1881410"/>
            <a:ext cx="3032476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23" name="Bildplatzhalter 17"/>
          <p:cNvSpPr>
            <a:spLocks noGrp="1"/>
          </p:cNvSpPr>
          <p:nvPr>
            <p:ph type="pic" sz="quarter" idx="16"/>
          </p:nvPr>
        </p:nvSpPr>
        <p:spPr>
          <a:xfrm>
            <a:off x="3126100" y="1881410"/>
            <a:ext cx="2985423" cy="202251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-93625" y="1881410"/>
            <a:ext cx="187249" cy="20225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13378"/>
            <a:ext cx="6111680" cy="10427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Platz für eine zweizeilige</a:t>
            </a:r>
            <a:br>
              <a:rPr lang="de-DE"/>
            </a:br>
            <a:r>
              <a:rPr lang="de-DE"/>
              <a:t>Seitenüberschrift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S. </a:t>
            </a:r>
            <a:fld id="{0EDFE99D-8152-C04A-9D84-6916546334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7036957" y="4554240"/>
            <a:ext cx="10346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600" b="1">
                <a:solidFill>
                  <a:schemeClr val="tx1">
                    <a:lumMod val="85000"/>
                    <a:lumOff val="15000"/>
                  </a:schemeClr>
                </a:solidFill>
              </a:rPr>
              <a:t>In Kooperation mit: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7" y="4731541"/>
            <a:ext cx="1023893" cy="3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-158753" y="-33421"/>
            <a:ext cx="252378" cy="52385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93625" y="-33422"/>
            <a:ext cx="9050375" cy="5238537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de-DE"/>
              <a:t>Bild auf Platzhalter ziehen oder oder durch klicken auf das Symbol Grafiken hinzufügen.</a:t>
            </a:r>
          </a:p>
        </p:txBody>
      </p:sp>
    </p:spTree>
    <p:extLst>
      <p:ext uri="{BB962C8B-B14F-4D97-AF65-F5344CB8AC3E}">
        <p14:creationId xmlns:p14="http://schemas.microsoft.com/office/powerpoint/2010/main" val="39221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36957" y="423580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Ende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036957" y="4554240"/>
            <a:ext cx="10346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600" b="1">
                <a:solidFill>
                  <a:schemeClr val="tx1">
                    <a:lumMod val="85000"/>
                    <a:lumOff val="15000"/>
                  </a:schemeClr>
                </a:solidFill>
              </a:rPr>
              <a:t>In Kooperation mit: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07" y="4731541"/>
            <a:ext cx="1023893" cy="3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57200" y="206375"/>
            <a:ext cx="61793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222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</p:sldLayoutIdLst>
  <p:txStyles>
    <p:titleStyle>
      <a:lvl1pPr algn="ctr" defTabSz="457200" rtl="0" eaLnBrk="1" latinLnBrk="0" hangingPunct="1">
        <a:spcBef>
          <a:spcPct val="0"/>
        </a:spcBef>
        <a:buNone/>
        <a:defRPr lang="de-DE" sz="2800" kern="1200" baseline="0" dirty="0" smtClean="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50000"/>
        <a:buFont typeface="Wingdings" charset="2"/>
        <a:buChar char="§"/>
        <a:defRPr lang="de-DE" sz="1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50000"/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hart" Target="../charts/chart4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9.png"/><Relationship Id="rId18" Type="http://schemas.openxmlformats.org/officeDocument/2006/relationships/image" Target="../media/image44.svg"/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18.sv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45.png"/><Relationship Id="rId4" Type="http://schemas.openxmlformats.org/officeDocument/2006/relationships/image" Target="../media/image42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ga-info.de/veroeffentlichunge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9.png"/><Relationship Id="rId21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6.svg"/><Relationship Id="rId19" Type="http://schemas.openxmlformats.org/officeDocument/2006/relationships/image" Target="../media/image23.png"/><Relationship Id="rId4" Type="http://schemas.openxmlformats.org/officeDocument/2006/relationships/image" Target="../media/image10.svg"/><Relationship Id="rId9" Type="http://schemas.openxmlformats.org/officeDocument/2006/relationships/image" Target="../media/image5.png"/><Relationship Id="rId14" Type="http://schemas.openxmlformats.org/officeDocument/2006/relationships/image" Target="../media/image18.svg"/><Relationship Id="rId22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693" y="1717122"/>
            <a:ext cx="7855907" cy="1897088"/>
          </a:xfrm>
        </p:spPr>
        <p:txBody>
          <a:bodyPr>
            <a:normAutofit/>
          </a:bodyPr>
          <a:lstStyle/>
          <a:p>
            <a:r>
              <a:rPr lang="de-DE" sz="3200" dirty="0"/>
              <a:t>New Work &amp; Führung</a:t>
            </a:r>
            <a:br>
              <a:rPr lang="de-DE" sz="3000" dirty="0"/>
            </a:br>
            <a:r>
              <a:rPr lang="de-DE" sz="2500" dirty="0"/>
              <a:t>Sonderauswertung 2021</a:t>
            </a:r>
            <a:br>
              <a:rPr lang="de-DE" sz="2500" dirty="0"/>
            </a:br>
            <a:r>
              <a:rPr lang="de-DE" sz="2500" dirty="0"/>
              <a:t>Sinn und Wertschätzung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Oliver Hasselmann</a:t>
            </a:r>
          </a:p>
        </p:txBody>
      </p:sp>
    </p:spTree>
    <p:extLst>
      <p:ext uri="{BB962C8B-B14F-4D97-AF65-F5344CB8AC3E}">
        <p14:creationId xmlns:p14="http://schemas.microsoft.com/office/powerpoint/2010/main" val="2833689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7FDD0-E536-46AD-953E-B8C437359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Viertel der Befragten ohne Anerkennung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3E792A-9F58-4085-9DF2-F3EF82189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729731"/>
            <a:ext cx="7143750" cy="489942"/>
          </a:xfrm>
          <a:prstGeom prst="rect">
            <a:avLst/>
          </a:prstGeom>
        </p:spPr>
        <p:txBody>
          <a:bodyPr wrap="square" rtlCol="0"/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„Meine Arbeit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bringt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 mir Anerkennung“ (nur Beschäftigte ohne Führungsverantwortung)</a:t>
            </a:r>
          </a:p>
        </p:txBody>
      </p:sp>
      <p:grpSp>
        <p:nvGrpSpPr>
          <p:cNvPr id="7" name="Gruppieren 6" descr="Grafik&#10;„Meine Arbeit bringt mir Anerkennung“, nur Beschäftigte ohne Führungsverantwortung (n = 1282): &quot;trifft zu&quot; = 29,7%, &quot;trifft teilweise zu&quot; = 44,4%, &quot;trifft nicht zu&quot; = 25,9%.">
            <a:extLst>
              <a:ext uri="{FF2B5EF4-FFF2-40B4-BE49-F238E27FC236}">
                <a16:creationId xmlns:a16="http://schemas.microsoft.com/office/drawing/2014/main" id="{C414E418-4531-417A-B2DA-2A041AD213E8}"/>
              </a:ext>
            </a:extLst>
          </p:cNvPr>
          <p:cNvGrpSpPr/>
          <p:nvPr/>
        </p:nvGrpSpPr>
        <p:grpSpPr>
          <a:xfrm>
            <a:off x="613632" y="2162519"/>
            <a:ext cx="6530118" cy="2367603"/>
            <a:chOff x="613632" y="2162519"/>
            <a:chExt cx="6530118" cy="2367603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A935D93-C134-4EB0-9B8A-2AD79BE4E867}"/>
                </a:ext>
              </a:extLst>
            </p:cNvPr>
            <p:cNvGrpSpPr/>
            <p:nvPr/>
          </p:nvGrpSpPr>
          <p:grpSpPr>
            <a:xfrm>
              <a:off x="613632" y="2219673"/>
              <a:ext cx="1998397" cy="763955"/>
              <a:chOff x="1377702" y="1777890"/>
              <a:chExt cx="1998397" cy="763955"/>
            </a:xfrm>
          </p:grpSpPr>
          <p:sp>
            <p:nvSpPr>
              <p:cNvPr id="18" name="Rechteck: abgerundete Ecken 17">
                <a:extLst>
                  <a:ext uri="{FF2B5EF4-FFF2-40B4-BE49-F238E27FC236}">
                    <a16:creationId xmlns:a16="http://schemas.microsoft.com/office/drawing/2014/main" id="{CABDD2BC-69AF-42BF-A2A0-A68F9C13354E}"/>
                  </a:ext>
                </a:extLst>
              </p:cNvPr>
              <p:cNvSpPr/>
              <p:nvPr/>
            </p:nvSpPr>
            <p:spPr>
              <a:xfrm>
                <a:off x="1377702" y="1777890"/>
                <a:ext cx="1998397" cy="736617"/>
              </a:xfrm>
              <a:prstGeom prst="roundRect">
                <a:avLst>
                  <a:gd name="adj" fmla="val 10099"/>
                </a:avLst>
              </a:prstGeom>
              <a:solidFill>
                <a:schemeClr val="bg1"/>
              </a:solidFill>
              <a:ln w="38100">
                <a:solidFill>
                  <a:srgbClr val="A6000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630238"/>
                <a:r>
                  <a:rPr lang="de-DE" sz="1400" dirty="0">
                    <a:solidFill>
                      <a:schemeClr val="tx1"/>
                    </a:solidFill>
                  </a:rPr>
                  <a:t>ohne</a:t>
                </a:r>
                <a:br>
                  <a:rPr lang="de-DE" sz="1400" dirty="0">
                    <a:solidFill>
                      <a:schemeClr val="tx1"/>
                    </a:solidFill>
                  </a:rPr>
                </a:br>
                <a:r>
                  <a:rPr lang="de-DE" sz="1400" dirty="0">
                    <a:solidFill>
                      <a:schemeClr val="tx1"/>
                    </a:solidFill>
                  </a:rPr>
                  <a:t>Führungs-</a:t>
                </a:r>
                <a:br>
                  <a:rPr lang="de-DE" sz="1400" dirty="0">
                    <a:solidFill>
                      <a:schemeClr val="tx1"/>
                    </a:solidFill>
                  </a:rPr>
                </a:br>
                <a:r>
                  <a:rPr lang="de-DE" sz="1400" dirty="0" err="1">
                    <a:solidFill>
                      <a:schemeClr val="tx1"/>
                    </a:solidFill>
                  </a:rPr>
                  <a:t>verantwortung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0" name="Grafik 19" descr="Männliches Profil">
                <a:extLst>
                  <a:ext uri="{FF2B5EF4-FFF2-40B4-BE49-F238E27FC236}">
                    <a16:creationId xmlns:a16="http://schemas.microsoft.com/office/drawing/2014/main" id="{34DA24C2-05FA-4EF3-A6F5-4CE31CB13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86578" y="1811665"/>
                <a:ext cx="739428" cy="730180"/>
              </a:xfrm>
              <a:prstGeom prst="rect">
                <a:avLst/>
              </a:prstGeom>
            </p:spPr>
          </p:pic>
        </p:grpSp>
        <p:graphicFrame>
          <p:nvGraphicFramePr>
            <p:cNvPr id="23" name="Diagramm 22">
              <a:extLst>
                <a:ext uri="{FF2B5EF4-FFF2-40B4-BE49-F238E27FC236}">
                  <a16:creationId xmlns:a16="http://schemas.microsoft.com/office/drawing/2014/main" id="{29CEF55C-44F3-4F24-9176-56C814850C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294396"/>
                </p:ext>
              </p:extLst>
            </p:nvPr>
          </p:nvGraphicFramePr>
          <p:xfrm>
            <a:off x="3389178" y="2418390"/>
            <a:ext cx="3567963" cy="21117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5" name="Grafik 4" descr="Menüband">
              <a:extLst>
                <a:ext uri="{FF2B5EF4-FFF2-40B4-BE49-F238E27FC236}">
                  <a16:creationId xmlns:a16="http://schemas.microsoft.com/office/drawing/2014/main" id="{CCEE224C-E2A0-4646-8B1E-5B3CD0EC6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32897" y="2440667"/>
              <a:ext cx="610853" cy="610853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0827AC7-2C95-4CD3-A2DB-9002BB1A290E}"/>
                </a:ext>
              </a:extLst>
            </p:cNvPr>
            <p:cNvSpPr txBox="1"/>
            <p:nvPr/>
          </p:nvSpPr>
          <p:spPr>
            <a:xfrm>
              <a:off x="3051968" y="2162519"/>
              <a:ext cx="10172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Prozent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25829C0-1F28-4BF5-B57B-21819E66B5C3}"/>
                </a:ext>
              </a:extLst>
            </p:cNvPr>
            <p:cNvSpPr/>
            <p:nvPr/>
          </p:nvSpPr>
          <p:spPr>
            <a:xfrm>
              <a:off x="6145612" y="2162519"/>
              <a:ext cx="77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n = 1.282</a:t>
              </a:r>
              <a:endParaRPr lang="de-D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49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B4C8-E684-4D91-957C-01E16A5D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409"/>
            <a:ext cx="6111680" cy="1042702"/>
          </a:xfrm>
        </p:spPr>
        <p:txBody>
          <a:bodyPr/>
          <a:lstStyle/>
          <a:p>
            <a:r>
              <a:rPr lang="de-DE" dirty="0"/>
              <a:t>Unterstützung durch Vorgesetze und Teammitglieder</a:t>
            </a:r>
          </a:p>
        </p:txBody>
      </p:sp>
      <p:grpSp>
        <p:nvGrpSpPr>
          <p:cNvPr id="3" name="Gruppieren 2" descr="Abbildung&#10;&quot;In meiner Arbeit werde ich von meinem Team unterstützt“. Nur Antwort &quot;trifft zu&quot;: Präsenzarbeit = 41%, Mobile Arbeit = 47%. „In meiner Arbeit werde ich von meiner Führungskraft unterstützt“. Nur Antwort &quot;trifft zu&quot;: Präsenzarbeit = 29%, Mobile Arbeit = 34%.">
            <a:extLst>
              <a:ext uri="{FF2B5EF4-FFF2-40B4-BE49-F238E27FC236}">
                <a16:creationId xmlns:a16="http://schemas.microsoft.com/office/drawing/2014/main" id="{45BCE65B-ABFA-4B91-9A11-65C08DD3E635}"/>
              </a:ext>
            </a:extLst>
          </p:cNvPr>
          <p:cNvGrpSpPr/>
          <p:nvPr/>
        </p:nvGrpSpPr>
        <p:grpSpPr>
          <a:xfrm>
            <a:off x="591645" y="2226139"/>
            <a:ext cx="7962553" cy="1601626"/>
            <a:chOff x="591645" y="2226139"/>
            <a:chExt cx="7962553" cy="1601626"/>
          </a:xfrm>
        </p:grpSpPr>
        <p:sp>
          <p:nvSpPr>
            <p:cNvPr id="21" name="Sprechblase: rechteckig mit abgerundeten Ecken 20">
              <a:extLst>
                <a:ext uri="{FF2B5EF4-FFF2-40B4-BE49-F238E27FC236}">
                  <a16:creationId xmlns:a16="http://schemas.microsoft.com/office/drawing/2014/main" id="{96C3D0AE-E4D5-46E5-9454-CA3DBD2196E3}"/>
                </a:ext>
              </a:extLst>
            </p:cNvPr>
            <p:cNvSpPr/>
            <p:nvPr/>
          </p:nvSpPr>
          <p:spPr>
            <a:xfrm>
              <a:off x="591645" y="3012354"/>
              <a:ext cx="2444636" cy="646331"/>
            </a:xfrm>
            <a:prstGeom prst="wedgeRoundRectCallout">
              <a:avLst>
                <a:gd name="adj1" fmla="val 66573"/>
                <a:gd name="adj2" fmla="val -3749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tx1"/>
                  </a:solidFill>
                </a:rPr>
                <a:t>34 % </a:t>
              </a:r>
              <a:r>
                <a:rPr lang="de-DE" sz="1200" dirty="0">
                  <a:solidFill>
                    <a:schemeClr val="tx1"/>
                  </a:solidFill>
                </a:rPr>
                <a:t>- In meiner Arbeit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werde ich von meiner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Führungskraft unterstützt.</a:t>
              </a:r>
            </a:p>
          </p:txBody>
        </p:sp>
        <p:pic>
          <p:nvPicPr>
            <p:cNvPr id="24" name="Grafik 23" descr="Büroarbeiter">
              <a:extLst>
                <a:ext uri="{FF2B5EF4-FFF2-40B4-BE49-F238E27FC236}">
                  <a16:creationId xmlns:a16="http://schemas.microsoft.com/office/drawing/2014/main" id="{D67DB6AC-38A6-4FE9-AEB6-A0444887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25051" y="3069957"/>
              <a:ext cx="526790" cy="526790"/>
            </a:xfrm>
            <a:prstGeom prst="rect">
              <a:avLst/>
            </a:prstGeom>
          </p:spPr>
        </p:pic>
        <p:sp>
          <p:nvSpPr>
            <p:cNvPr id="25" name="Sprechblase: rechteckig mit abgerundeten Ecken 24">
              <a:extLst>
                <a:ext uri="{FF2B5EF4-FFF2-40B4-BE49-F238E27FC236}">
                  <a16:creationId xmlns:a16="http://schemas.microsoft.com/office/drawing/2014/main" id="{20C63194-5A67-467A-A8F9-23183CF51DCE}"/>
                </a:ext>
              </a:extLst>
            </p:cNvPr>
            <p:cNvSpPr/>
            <p:nvPr/>
          </p:nvSpPr>
          <p:spPr>
            <a:xfrm>
              <a:off x="604863" y="2226139"/>
              <a:ext cx="2444636" cy="646331"/>
            </a:xfrm>
            <a:prstGeom prst="wedgeRoundRectCallout">
              <a:avLst>
                <a:gd name="adj1" fmla="val 65340"/>
                <a:gd name="adj2" fmla="val 3162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tx1"/>
                  </a:solidFill>
                </a:rPr>
                <a:t>47 % </a:t>
              </a:r>
              <a:r>
                <a:rPr lang="de-DE" sz="1200" dirty="0">
                  <a:solidFill>
                    <a:schemeClr val="tx1"/>
                  </a:solidFill>
                </a:rPr>
                <a:t>- In meiner Arbeit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werde ich von meinem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Team unterstützt.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B80FC0DC-3B80-453D-8CE2-3B19E98BFADA}"/>
                </a:ext>
              </a:extLst>
            </p:cNvPr>
            <p:cNvSpPr/>
            <p:nvPr/>
          </p:nvSpPr>
          <p:spPr>
            <a:xfrm>
              <a:off x="3599922" y="2459923"/>
              <a:ext cx="936000" cy="936000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500000"/>
                </a:lnSpc>
              </a:pPr>
              <a:r>
                <a:rPr lang="de-DE" sz="1200" b="1" dirty="0">
                  <a:solidFill>
                    <a:srgbClr val="A60009"/>
                  </a:solidFill>
                </a:rPr>
                <a:t>Mobil</a:t>
              </a:r>
            </a:p>
          </p:txBody>
        </p:sp>
        <p:pic>
          <p:nvPicPr>
            <p:cNvPr id="28" name="Grafik 27" descr="Internet">
              <a:extLst>
                <a:ext uri="{FF2B5EF4-FFF2-40B4-BE49-F238E27FC236}">
                  <a16:creationId xmlns:a16="http://schemas.microsoft.com/office/drawing/2014/main" id="{EAF42128-9A10-4B84-9158-3F4AA598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73806" y="2589361"/>
              <a:ext cx="436814" cy="436814"/>
            </a:xfrm>
            <a:prstGeom prst="rect">
              <a:avLst/>
            </a:prstGeom>
          </p:spPr>
        </p:pic>
        <p:pic>
          <p:nvPicPr>
            <p:cNvPr id="6" name="Grafik 5" descr="Männliches Profil">
              <a:extLst>
                <a:ext uri="{FF2B5EF4-FFF2-40B4-BE49-F238E27FC236}">
                  <a16:creationId xmlns:a16="http://schemas.microsoft.com/office/drawing/2014/main" id="{33BA8869-BCDF-4376-A32D-7C8B2670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30880" y="2490776"/>
              <a:ext cx="581895" cy="581895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07019725-164C-4A09-A08B-E08B643C92BC}"/>
                </a:ext>
              </a:extLst>
            </p:cNvPr>
            <p:cNvGrpSpPr/>
            <p:nvPr/>
          </p:nvGrpSpPr>
          <p:grpSpPr>
            <a:xfrm>
              <a:off x="4704034" y="2459923"/>
              <a:ext cx="936000" cy="936000"/>
              <a:chOff x="562602" y="2966265"/>
              <a:chExt cx="927826" cy="884097"/>
            </a:xfrm>
          </p:grpSpPr>
          <p:sp>
            <p:nvSpPr>
              <p:cNvPr id="30" name="Rechteck: abgerundete Ecken 29">
                <a:extLst>
                  <a:ext uri="{FF2B5EF4-FFF2-40B4-BE49-F238E27FC236}">
                    <a16:creationId xmlns:a16="http://schemas.microsoft.com/office/drawing/2014/main" id="{3491E26A-ABB6-4025-B6C3-D8BCCA7E381A}"/>
                  </a:ext>
                </a:extLst>
              </p:cNvPr>
              <p:cNvSpPr/>
              <p:nvPr/>
            </p:nvSpPr>
            <p:spPr>
              <a:xfrm>
                <a:off x="562675" y="2966265"/>
                <a:ext cx="927753" cy="884097"/>
              </a:xfrm>
              <a:prstGeom prst="roundRect">
                <a:avLst>
                  <a:gd name="adj" fmla="val 10099"/>
                </a:avLst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500000"/>
                  </a:lnSpc>
                </a:pPr>
                <a:r>
                  <a:rPr lang="de-DE" sz="1200" b="1" dirty="0">
                    <a:solidFill>
                      <a:srgbClr val="A60009"/>
                    </a:solidFill>
                  </a:rPr>
                  <a:t>Präsenz</a:t>
                </a:r>
              </a:p>
            </p:txBody>
          </p: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E55BCA53-AA59-4E48-AA3F-4EAE26C855EC}"/>
                  </a:ext>
                </a:extLst>
              </p:cNvPr>
              <p:cNvGrpSpPr/>
              <p:nvPr/>
            </p:nvGrpSpPr>
            <p:grpSpPr>
              <a:xfrm>
                <a:off x="965350" y="3115355"/>
                <a:ext cx="455823" cy="450770"/>
                <a:chOff x="5830628" y="2066095"/>
                <a:chExt cx="1350874" cy="997899"/>
              </a:xfrm>
            </p:grpSpPr>
            <p:pic>
              <p:nvPicPr>
                <p:cNvPr id="33" name="Grafik 32" descr="Gebäude">
                  <a:extLst>
                    <a:ext uri="{FF2B5EF4-FFF2-40B4-BE49-F238E27FC236}">
                      <a16:creationId xmlns:a16="http://schemas.microsoft.com/office/drawing/2014/main" id="{1D5750F7-39EB-4397-AE10-B8924C4084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1546" y="2066095"/>
                  <a:ext cx="819956" cy="819956"/>
                </a:xfrm>
                <a:prstGeom prst="rect">
                  <a:avLst/>
                </a:prstGeom>
              </p:spPr>
            </p:pic>
            <p:pic>
              <p:nvPicPr>
                <p:cNvPr id="34" name="Grafik 33" descr="Fabrik">
                  <a:extLst>
                    <a:ext uri="{FF2B5EF4-FFF2-40B4-BE49-F238E27FC236}">
                      <a16:creationId xmlns:a16="http://schemas.microsoft.com/office/drawing/2014/main" id="{434B95C9-56D8-4057-87D6-EF2FE4992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0628" y="2146498"/>
                  <a:ext cx="917496" cy="917496"/>
                </a:xfrm>
                <a:prstGeom prst="rect">
                  <a:avLst/>
                </a:prstGeom>
              </p:spPr>
            </p:pic>
          </p:grpSp>
          <p:pic>
            <p:nvPicPr>
              <p:cNvPr id="35" name="Grafik 34" descr="Männliches Profil">
                <a:extLst>
                  <a:ext uri="{FF2B5EF4-FFF2-40B4-BE49-F238E27FC236}">
                    <a16:creationId xmlns:a16="http://schemas.microsoft.com/office/drawing/2014/main" id="{3071C3AA-3D67-49B7-999B-3BB60CE784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2602" y="3031715"/>
                <a:ext cx="581895" cy="581895"/>
              </a:xfrm>
              <a:prstGeom prst="rect">
                <a:avLst/>
              </a:prstGeom>
            </p:spPr>
          </p:pic>
        </p:grpSp>
        <p:sp>
          <p:nvSpPr>
            <p:cNvPr id="42" name="Sprechblase: rechteckig mit abgerundeten Ecken 41">
              <a:extLst>
                <a:ext uri="{FF2B5EF4-FFF2-40B4-BE49-F238E27FC236}">
                  <a16:creationId xmlns:a16="http://schemas.microsoft.com/office/drawing/2014/main" id="{2D5D66B2-43E7-4E96-8DA1-A441833E87B5}"/>
                </a:ext>
              </a:extLst>
            </p:cNvPr>
            <p:cNvSpPr/>
            <p:nvPr/>
          </p:nvSpPr>
          <p:spPr>
            <a:xfrm>
              <a:off x="6097229" y="3022556"/>
              <a:ext cx="2444636" cy="646331"/>
            </a:xfrm>
            <a:prstGeom prst="wedgeRoundRectCallout">
              <a:avLst>
                <a:gd name="adj1" fmla="val -64668"/>
                <a:gd name="adj2" fmla="val -4164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accent1"/>
                  </a:solidFill>
                </a:rPr>
                <a:t>29 % </a:t>
              </a:r>
              <a:r>
                <a:rPr lang="de-DE" sz="1200" dirty="0">
                  <a:solidFill>
                    <a:schemeClr val="accent1"/>
                  </a:solidFill>
                </a:rPr>
                <a:t>- In meiner Arbeit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werde ich von meiner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Führungskraft unterstützt.</a:t>
              </a:r>
            </a:p>
          </p:txBody>
        </p:sp>
        <p:pic>
          <p:nvPicPr>
            <p:cNvPr id="44" name="Grafik 43" descr="Büroarbeiter">
              <a:extLst>
                <a:ext uri="{FF2B5EF4-FFF2-40B4-BE49-F238E27FC236}">
                  <a16:creationId xmlns:a16="http://schemas.microsoft.com/office/drawing/2014/main" id="{F15D3691-C84D-4DD5-9BBC-33C5ED78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30635" y="3080159"/>
              <a:ext cx="526790" cy="526790"/>
            </a:xfrm>
            <a:prstGeom prst="rect">
              <a:avLst/>
            </a:prstGeom>
          </p:spPr>
        </p:pic>
        <p:sp>
          <p:nvSpPr>
            <p:cNvPr id="45" name="Sprechblase: rechteckig mit abgerundeten Ecken 44">
              <a:extLst>
                <a:ext uri="{FF2B5EF4-FFF2-40B4-BE49-F238E27FC236}">
                  <a16:creationId xmlns:a16="http://schemas.microsoft.com/office/drawing/2014/main" id="{5A24E0F4-C6C5-483B-8879-CA8A68DF7854}"/>
                </a:ext>
              </a:extLst>
            </p:cNvPr>
            <p:cNvSpPr/>
            <p:nvPr/>
          </p:nvSpPr>
          <p:spPr>
            <a:xfrm>
              <a:off x="6109562" y="2236341"/>
              <a:ext cx="2444636" cy="646331"/>
            </a:xfrm>
            <a:prstGeom prst="wedgeRoundRectCallout">
              <a:avLst>
                <a:gd name="adj1" fmla="val -64655"/>
                <a:gd name="adj2" fmla="val 31114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accent1"/>
                  </a:solidFill>
                </a:rPr>
                <a:t>41 % </a:t>
              </a:r>
              <a:r>
                <a:rPr lang="de-DE" sz="1200" dirty="0">
                  <a:solidFill>
                    <a:schemeClr val="accent1"/>
                  </a:solidFill>
                </a:rPr>
                <a:t>- In meiner Arbeit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werde ich von meinem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Team unterstützt.</a:t>
              </a:r>
            </a:p>
          </p:txBody>
        </p:sp>
        <p:pic>
          <p:nvPicPr>
            <p:cNvPr id="18" name="Grafik 17" descr="Gruppenerfolg">
              <a:extLst>
                <a:ext uri="{FF2B5EF4-FFF2-40B4-BE49-F238E27FC236}">
                  <a16:creationId xmlns:a16="http://schemas.microsoft.com/office/drawing/2014/main" id="{708FEF47-77AB-4BEA-BE27-6EB52265B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424472" y="2285989"/>
              <a:ext cx="519694" cy="519694"/>
            </a:xfrm>
            <a:prstGeom prst="rect">
              <a:avLst/>
            </a:prstGeom>
          </p:spPr>
        </p:pic>
        <p:pic>
          <p:nvPicPr>
            <p:cNvPr id="47" name="Grafik 46" descr="Gruppenerfolg">
              <a:extLst>
                <a:ext uri="{FF2B5EF4-FFF2-40B4-BE49-F238E27FC236}">
                  <a16:creationId xmlns:a16="http://schemas.microsoft.com/office/drawing/2014/main" id="{E45D1AF7-2A83-4467-A2E1-6AE57EF42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930635" y="2299659"/>
              <a:ext cx="519694" cy="519694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0075B88-89C9-4BA1-837C-3B6AEF21188C}"/>
                </a:ext>
              </a:extLst>
            </p:cNvPr>
            <p:cNvSpPr txBox="1"/>
            <p:nvPr/>
          </p:nvSpPr>
          <p:spPr>
            <a:xfrm>
              <a:off x="4276470" y="3519988"/>
              <a:ext cx="718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trifft zu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307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57549-CF01-4A23-AC43-CFB38093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Unterstützung durch Kolleginnen und Kollegen</a:t>
            </a:r>
          </a:p>
        </p:txBody>
      </p:sp>
      <p:grpSp>
        <p:nvGrpSpPr>
          <p:cNvPr id="3" name="Gruppieren 2" descr="Grafik&#10;Frage 1 „In meiner Arbeit werde ich von meiner Führungskraft unterstützt“. Nur Antwort &quot;trifft zu&quot;: Präsenzarbeit = 29,1%, Mobile Arbeit nach Anteil der Arbeitszeit im Homeoffice; Homeoffice-Anteil 1-20% = 31,9%, Homeoffice-Anteil 21-40% = 22,2%, Homeoffice-Anteil 41-60% = 37,1%,  Homeoffice-Anteil 61-80% = 33,3%, Homeoffice-Anteil 81-99% = 35,8%, Homeoffice-Anteil 100% = 46%.&#10;Frage 2 „In meiner Arbeit werde ich von meinem Team (Kollegen und Kolleginnen) unterstützt“. Nur Antwort &quot;trifft zu&quot;: Präsenzarbeit = 40,9%, Mobile Arbeit nach Anteil der Arbeitszeit im Homeoffice; Homeoffice-Anteil 1-20% = 39,9%, Homeoffice-Anteil 21-40% = 31,3%, Homeoffice-Anteil 41-60% = 50%,  Homeoffice-Anteil 61-80% = 52,6%, Homeoffice-Anteil 81-99% = 50%, Homeoffice-Anteil 100% = 57,6%.">
            <a:extLst>
              <a:ext uri="{FF2B5EF4-FFF2-40B4-BE49-F238E27FC236}">
                <a16:creationId xmlns:a16="http://schemas.microsoft.com/office/drawing/2014/main" id="{E3F6EBCF-6138-4E0B-BF6A-FA6CBB63EFAE}"/>
              </a:ext>
            </a:extLst>
          </p:cNvPr>
          <p:cNvGrpSpPr/>
          <p:nvPr/>
        </p:nvGrpSpPr>
        <p:grpSpPr>
          <a:xfrm>
            <a:off x="445770" y="1633220"/>
            <a:ext cx="7726680" cy="2779456"/>
            <a:chOff x="445770" y="1633220"/>
            <a:chExt cx="7726680" cy="2779456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1E5497C0-427C-483C-92B3-3278719F28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77303090"/>
                </p:ext>
              </p:extLst>
            </p:nvPr>
          </p:nvGraphicFramePr>
          <p:xfrm>
            <a:off x="651510" y="1633220"/>
            <a:ext cx="7520940" cy="2779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34ACFA7B-344E-4D1C-801E-08AF328C04A2}"/>
                </a:ext>
              </a:extLst>
            </p:cNvPr>
            <p:cNvSpPr txBox="1"/>
            <p:nvPr/>
          </p:nvSpPr>
          <p:spPr>
            <a:xfrm>
              <a:off x="445770" y="1770380"/>
              <a:ext cx="10172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Prozent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63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Sinn &amp; Authentizität</a:t>
            </a:r>
            <a:br>
              <a:rPr lang="de-DE" dirty="0"/>
            </a:br>
            <a:endParaRPr lang="de-DE" dirty="0"/>
          </a:p>
        </p:txBody>
      </p:sp>
      <p:sp>
        <p:nvSpPr>
          <p:cNvPr id="2050" name="AutoShape 2" descr="Bildergebnis für arbeit 4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65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C366C06-5879-4379-A3CB-6F3D5875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548157"/>
          </a:xfrm>
        </p:spPr>
        <p:txBody>
          <a:bodyPr/>
          <a:lstStyle/>
          <a:p>
            <a:r>
              <a:rPr lang="de-DE" dirty="0"/>
              <a:t>Sinn fördert die Arbeitsmotivation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3F55CEA-6FB9-441C-B251-39B3A9D75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216824"/>
            <a:ext cx="7507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„Für meine Arbeitsmotivation benötige ich insbesondere das Gefühl, etwas Sinnvolles zu tun“ (nur Antwort „Trifft nicht zu“)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 descr="Grafik&#10;„Für meine Arbeitsmotivation benötige ich insbesondere das Gefühl, etwas Sinnvolles zu tun“. Nur Antwort &quot;trifft nicht zu&quot; im Vergleich 2019 und 2021 nach Branchen. Gastronomie: 2019 = 5,9%, 2021 = 18,5%; Produzierendes Gewerbe: 2019 = 11,5%, 2021 = 19,1%; Baugewerbe: 2019 = 9,5%, 2021 = 16,3%; Erziehung und Unterricht: 2019 = 7,7%, 2021 = 13,8%; Medien und Kunst: 2019 = 8,2%, 2021 = 13,6%; Chemie, Ver- und Entsorgung: 2019 = 12,3%, 2021 = 16,6%; Dienstleistungen: 2019 = 10,9%, 2021 = 14,9%; Gesundheit und Sozialwesen: 2019 = 9,7%, 2021 = 12,9%; Andere: 2019 = 14%, 2021 = 15,6%.">
            <a:extLst>
              <a:ext uri="{FF2B5EF4-FFF2-40B4-BE49-F238E27FC236}">
                <a16:creationId xmlns:a16="http://schemas.microsoft.com/office/drawing/2014/main" id="{CD6A834D-88AC-4D34-A4C9-0B61F9E81B03}"/>
              </a:ext>
            </a:extLst>
          </p:cNvPr>
          <p:cNvGrpSpPr/>
          <p:nvPr/>
        </p:nvGrpSpPr>
        <p:grpSpPr>
          <a:xfrm>
            <a:off x="699083" y="1656080"/>
            <a:ext cx="7690381" cy="2847398"/>
            <a:chOff x="699083" y="1656080"/>
            <a:chExt cx="7690381" cy="2847398"/>
          </a:xfrm>
        </p:grpSpPr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4478D945-6844-4EF5-B22C-4326FDB8734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07118057"/>
                </p:ext>
              </p:extLst>
            </p:nvPr>
          </p:nvGraphicFramePr>
          <p:xfrm>
            <a:off x="699083" y="1656080"/>
            <a:ext cx="6524677" cy="2793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35A7BC2-BFF8-4E24-8DB8-AAB163FF6347}"/>
                </a:ext>
              </a:extLst>
            </p:cNvPr>
            <p:cNvSpPr txBox="1"/>
            <p:nvPr/>
          </p:nvSpPr>
          <p:spPr>
            <a:xfrm>
              <a:off x="7223760" y="4241868"/>
              <a:ext cx="10172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Prozent</a:t>
              </a: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8DD21C66-8CFC-4305-AF94-1A0688080727}"/>
                </a:ext>
              </a:extLst>
            </p:cNvPr>
            <p:cNvSpPr/>
            <p:nvPr/>
          </p:nvSpPr>
          <p:spPr>
            <a:xfrm>
              <a:off x="7223760" y="3718927"/>
              <a:ext cx="116570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2019: n = 2.000</a:t>
              </a:r>
            </a:p>
            <a:p>
              <a:r>
                <a:rPr lang="de-DE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2021: n = 1.800</a:t>
              </a:r>
              <a:endParaRPr lang="de-DE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14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F3CB0-ADD0-4241-AF94-97B966FD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622298"/>
          </a:xfrm>
        </p:spPr>
        <p:txBody>
          <a:bodyPr/>
          <a:lstStyle/>
          <a:p>
            <a:r>
              <a:rPr lang="de-DE" dirty="0"/>
              <a:t>Sinn und Arbeitsmotivation</a:t>
            </a:r>
          </a:p>
        </p:txBody>
      </p:sp>
      <p:grpSp>
        <p:nvGrpSpPr>
          <p:cNvPr id="3" name="Gruppieren 2" descr="Grafik&#10;„Für meine Arbeitsmotivation benötige ich insbesondere das Gefühl, etwas Sinnvolles zu tun“. Nur Antwort &quot;trifft zu&quot; nach Anteil der Arbeitszeit im Homeoffice. Führungskräfte und Beschäftigte ohne Führungsverantwortung im Vergleich.&#10;Homeoffice-Anteil 1-20%: Führungskräfte = 53%, Beschäftigte = 43%; &#10;Homeoffice-Anteil 21-40%: Führungskräfte = 50%, Beschäftigte = 37%; &#10;Homeoffice-Anteil 41-60: Führungskräfte = 46%, Beschäftigte = 38%; &#10;Homeoffice-Anteil 61-80%: Führungskräfte = 43%, Beschäftigte = 36%; &#10;Homeoffice-Anteil 81-99%: Führungskräfte = 58%, Beschäftigte = 45%; &#10;Homeoffice-Anteil 100%: Führungskräfte = 64%, Beschäftigte = 49%.">
            <a:extLst>
              <a:ext uri="{FF2B5EF4-FFF2-40B4-BE49-F238E27FC236}">
                <a16:creationId xmlns:a16="http://schemas.microsoft.com/office/drawing/2014/main" id="{C1897394-1EDC-4685-8154-DFB8576F2FF1}"/>
              </a:ext>
            </a:extLst>
          </p:cNvPr>
          <p:cNvGrpSpPr/>
          <p:nvPr/>
        </p:nvGrpSpPr>
        <p:grpSpPr>
          <a:xfrm>
            <a:off x="667951" y="1804416"/>
            <a:ext cx="7415544" cy="2720594"/>
            <a:chOff x="667951" y="1656080"/>
            <a:chExt cx="7415544" cy="2868930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897249E0-7B2D-45DF-8E74-0731FFB4D51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2161046"/>
                </p:ext>
              </p:extLst>
            </p:nvPr>
          </p:nvGraphicFramePr>
          <p:xfrm>
            <a:off x="854765" y="1656080"/>
            <a:ext cx="7228730" cy="28689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455BA4C-9421-4DD7-9AA3-3C8E9A39A743}"/>
                </a:ext>
              </a:extLst>
            </p:cNvPr>
            <p:cNvSpPr txBox="1"/>
            <p:nvPr/>
          </p:nvSpPr>
          <p:spPr>
            <a:xfrm>
              <a:off x="667951" y="1747530"/>
              <a:ext cx="948249" cy="275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Prozent</a:t>
              </a: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58B47340-5401-4F09-8112-D77BA09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091" y="1286747"/>
            <a:ext cx="8138078" cy="554409"/>
          </a:xfrm>
          <a:prstGeom prst="rect">
            <a:avLst/>
          </a:prstGeom>
        </p:spPr>
        <p:txBody>
          <a:bodyPr wrap="square" rtlCol="0"/>
          <a:lstStyle/>
          <a:p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„Für meine Arbeitsmotivation benötige ich insbesondere das Gefühl, etwas Sinnvolles zu tun“ </a:t>
            </a:r>
            <a:b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(nur Antwort „Trifft zu“)</a:t>
            </a:r>
            <a:endParaRPr lang="de-DE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0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171FE-190E-43F3-AF51-07EDB438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CFAA1A-843B-4F79-9893-34ED40DF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/>
              <a:t>Viele Befragte sind auf einem guten Weg – Kommunikation, Erreichbarkeit, Handlungsspielraum, Unterstützung und Wertschätzung sind bei mobiler Arbeit gut ausgeprägt.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/>
              <a:t>Bei ebenso vielen Befragten gibt es jedoch noch deutliche Verbesserungspotentiale in diesen Bereichen.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dirty="0"/>
              <a:t>Insgesamt ergeben sich für das BGM daraus wichtige Handlungsfelder, die eine ganzheitliche Herangehensweise erfordern.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70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647021"/>
          </a:xfrm>
        </p:spPr>
        <p:txBody>
          <a:bodyPr>
            <a:normAutofit/>
          </a:bodyPr>
          <a:lstStyle/>
          <a:p>
            <a:r>
              <a:rPr lang="de-DE" dirty="0"/>
              <a:t>weiter zu…</a:t>
            </a:r>
            <a:endParaRPr lang="de-DE" i="1" dirty="0"/>
          </a:p>
        </p:txBody>
      </p:sp>
      <p:grpSp>
        <p:nvGrpSpPr>
          <p:cNvPr id="69" name="Gruppieren 68" descr="Mobile Arbeit &amp; Homeoffice"/>
          <p:cNvGrpSpPr/>
          <p:nvPr/>
        </p:nvGrpSpPr>
        <p:grpSpPr>
          <a:xfrm>
            <a:off x="543702" y="1664116"/>
            <a:ext cx="1883896" cy="892197"/>
            <a:chOff x="3205723" y="1725126"/>
            <a:chExt cx="2228232" cy="892197"/>
          </a:xfrm>
        </p:grpSpPr>
        <p:sp>
          <p:nvSpPr>
            <p:cNvPr id="70" name="Rechteck: abgerundete Ecken 6">
              <a:extLst>
                <a:ext uri="{FF2B5EF4-FFF2-40B4-BE49-F238E27FC236}">
                  <a16:creationId xmlns:a16="http://schemas.microsoft.com/office/drawing/2014/main" id="{D9A3E8C6-1288-4DE7-8B4E-14FA661C55B6}"/>
                </a:ext>
              </a:extLst>
            </p:cNvPr>
            <p:cNvSpPr/>
            <p:nvPr/>
          </p:nvSpPr>
          <p:spPr>
            <a:xfrm>
              <a:off x="3233850" y="1728632"/>
              <a:ext cx="2200105" cy="888691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/>
              <a:r>
                <a:rPr lang="de-DE" sz="1600" b="1" dirty="0">
                  <a:solidFill>
                    <a:schemeClr val="accent1"/>
                  </a:solidFill>
                </a:rPr>
                <a:t>Mobile Arbeit</a:t>
              </a:r>
              <a:br>
                <a:rPr lang="de-DE" sz="1600" b="1" dirty="0">
                  <a:solidFill>
                    <a:schemeClr val="accent1"/>
                  </a:solidFill>
                </a:rPr>
              </a:br>
              <a:r>
                <a:rPr lang="de-DE" sz="1600" b="1" dirty="0">
                  <a:solidFill>
                    <a:schemeClr val="accent1"/>
                  </a:solidFill>
                </a:rPr>
                <a:t>&amp; Homeoffice</a:t>
              </a:r>
            </a:p>
          </p:txBody>
        </p:sp>
        <p:sp>
          <p:nvSpPr>
            <p:cNvPr id="72" name="Rechteck: abgerundete Ecken 23">
              <a:extLst>
                <a:ext uri="{FF2B5EF4-FFF2-40B4-BE49-F238E27FC236}">
                  <a16:creationId xmlns:a16="http://schemas.microsoft.com/office/drawing/2014/main" id="{99D36B3E-74C0-44A3-B360-8EFB78117DCA}"/>
                </a:ext>
              </a:extLst>
            </p:cNvPr>
            <p:cNvSpPr/>
            <p:nvPr/>
          </p:nvSpPr>
          <p:spPr>
            <a:xfrm>
              <a:off x="3205723" y="1725126"/>
              <a:ext cx="254050" cy="892197"/>
            </a:xfrm>
            <a:prstGeom prst="roundRect">
              <a:avLst>
                <a:gd name="adj" fmla="val 15203"/>
              </a:avLst>
            </a:prstGeom>
            <a:solidFill>
              <a:srgbClr val="A600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5" name="Gruppieren 64" descr="Ressourcen &amp; Belastungen"/>
          <p:cNvGrpSpPr/>
          <p:nvPr/>
        </p:nvGrpSpPr>
        <p:grpSpPr>
          <a:xfrm>
            <a:off x="2590689" y="1664116"/>
            <a:ext cx="1873738" cy="890134"/>
            <a:chOff x="543244" y="2960869"/>
            <a:chExt cx="2095812" cy="890134"/>
          </a:xfrm>
        </p:grpSpPr>
        <p:sp>
          <p:nvSpPr>
            <p:cNvPr id="66" name="Rechteck: abgerundete Ecken 5">
              <a:extLst>
                <a:ext uri="{FF2B5EF4-FFF2-40B4-BE49-F238E27FC236}">
                  <a16:creationId xmlns:a16="http://schemas.microsoft.com/office/drawing/2014/main" id="{F0FE82F3-D87B-4273-B9AC-792EECD8BE48}"/>
                </a:ext>
              </a:extLst>
            </p:cNvPr>
            <p:cNvSpPr/>
            <p:nvPr/>
          </p:nvSpPr>
          <p:spPr>
            <a:xfrm>
              <a:off x="543244" y="2960869"/>
              <a:ext cx="2095812" cy="888691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/>
              <a:r>
                <a:rPr lang="de-DE" sz="1600" b="1" dirty="0">
                  <a:solidFill>
                    <a:schemeClr val="accent1"/>
                  </a:solidFill>
                </a:rPr>
                <a:t>Ressourcen &amp; Belastungen</a:t>
              </a:r>
            </a:p>
          </p:txBody>
        </p:sp>
        <p:sp>
          <p:nvSpPr>
            <p:cNvPr id="68" name="Rechteck: abgerundete Ecken 20">
              <a:extLst>
                <a:ext uri="{FF2B5EF4-FFF2-40B4-BE49-F238E27FC236}">
                  <a16:creationId xmlns:a16="http://schemas.microsoft.com/office/drawing/2014/main" id="{144AB0B0-623F-4D80-ACBE-32474E942C01}"/>
                </a:ext>
              </a:extLst>
            </p:cNvPr>
            <p:cNvSpPr/>
            <p:nvPr/>
          </p:nvSpPr>
          <p:spPr>
            <a:xfrm>
              <a:off x="559563" y="2962312"/>
              <a:ext cx="228348" cy="888691"/>
            </a:xfrm>
            <a:prstGeom prst="roundRect">
              <a:avLst>
                <a:gd name="adj" fmla="val 15560"/>
              </a:avLst>
            </a:prstGeom>
            <a:solidFill>
              <a:srgbClr val="A600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Gruppieren 60" descr="Digital Leadership"/>
          <p:cNvGrpSpPr/>
          <p:nvPr/>
        </p:nvGrpSpPr>
        <p:grpSpPr>
          <a:xfrm>
            <a:off x="4673144" y="1662673"/>
            <a:ext cx="1546910" cy="890134"/>
            <a:chOff x="3138338" y="2700519"/>
            <a:chExt cx="2181444" cy="890134"/>
          </a:xfrm>
        </p:grpSpPr>
        <p:sp>
          <p:nvSpPr>
            <p:cNvPr id="62" name="Rechteck: abgerundete Ecken 7">
              <a:extLst>
                <a:ext uri="{FF2B5EF4-FFF2-40B4-BE49-F238E27FC236}">
                  <a16:creationId xmlns:a16="http://schemas.microsoft.com/office/drawing/2014/main" id="{A270E936-AE7B-45F4-BF15-9C0A6C812BEA}"/>
                </a:ext>
              </a:extLst>
            </p:cNvPr>
            <p:cNvSpPr/>
            <p:nvPr/>
          </p:nvSpPr>
          <p:spPr>
            <a:xfrm>
              <a:off x="3138338" y="2700519"/>
              <a:ext cx="2181444" cy="888691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rgbClr val="A6000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4625"/>
              <a:r>
                <a:rPr lang="de-DE" sz="1600" b="1" dirty="0">
                  <a:solidFill>
                    <a:schemeClr val="accent1"/>
                  </a:solidFill>
                </a:rPr>
                <a:t>Digital Leadership</a:t>
              </a:r>
            </a:p>
          </p:txBody>
        </p:sp>
        <p:sp>
          <p:nvSpPr>
            <p:cNvPr id="64" name="Rechteck: abgerundete Ecken 17">
              <a:extLst>
                <a:ext uri="{FF2B5EF4-FFF2-40B4-BE49-F238E27FC236}">
                  <a16:creationId xmlns:a16="http://schemas.microsoft.com/office/drawing/2014/main" id="{8FA2C813-5417-4AE3-96EA-2BCD9A1DFEFD}"/>
                </a:ext>
              </a:extLst>
            </p:cNvPr>
            <p:cNvSpPr/>
            <p:nvPr/>
          </p:nvSpPr>
          <p:spPr>
            <a:xfrm>
              <a:off x="3152313" y="2701962"/>
              <a:ext cx="258019" cy="888691"/>
            </a:xfrm>
            <a:prstGeom prst="roundRect">
              <a:avLst>
                <a:gd name="adj" fmla="val 20427"/>
              </a:avLst>
            </a:prstGeom>
            <a:solidFill>
              <a:srgbClr val="A600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Rechteck: abgerundete Ecken 3">
            <a:extLst>
              <a:ext uri="{FF2B5EF4-FFF2-40B4-BE49-F238E27FC236}">
                <a16:creationId xmlns:a16="http://schemas.microsoft.com/office/drawing/2014/main" id="{A8C6B4C8-E0BB-4326-8249-9591C035806E}"/>
              </a:ext>
            </a:extLst>
          </p:cNvPr>
          <p:cNvSpPr/>
          <p:nvPr/>
        </p:nvSpPr>
        <p:spPr>
          <a:xfrm>
            <a:off x="6428771" y="1662672"/>
            <a:ext cx="1618122" cy="888691"/>
          </a:xfrm>
          <a:prstGeom prst="roundRect">
            <a:avLst>
              <a:gd name="adj" fmla="val 10099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A600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de-DE" sz="1600" b="1" dirty="0">
                <a:solidFill>
                  <a:schemeClr val="accent1"/>
                </a:solidFill>
              </a:rPr>
              <a:t>Befragung &amp; Methodik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7200" y="2775364"/>
            <a:ext cx="766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b="1" dirty="0">
                <a:hlinkClick r:id="rId3"/>
              </a:rPr>
              <a:t>https://www.iga-info.de/veroeffentlichungen/</a:t>
            </a:r>
            <a:endParaRPr lang="de-DE" b="1" dirty="0"/>
          </a:p>
        </p:txBody>
      </p:sp>
      <p:sp>
        <p:nvSpPr>
          <p:cNvPr id="53" name="Legende mit Linie 1 (Akzentuierungsbalken) 52"/>
          <p:cNvSpPr/>
          <p:nvPr/>
        </p:nvSpPr>
        <p:spPr>
          <a:xfrm>
            <a:off x="2207815" y="3340291"/>
            <a:ext cx="2182305" cy="436738"/>
          </a:xfrm>
          <a:prstGeom prst="accentCallout1">
            <a:avLst>
              <a:gd name="adj1" fmla="val 18750"/>
              <a:gd name="adj2" fmla="val -8333"/>
              <a:gd name="adj3" fmla="val -42117"/>
              <a:gd name="adj4" fmla="val -4940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Thema „New Work“</a:t>
            </a:r>
          </a:p>
        </p:txBody>
      </p:sp>
      <p:sp>
        <p:nvSpPr>
          <p:cNvPr id="54" name="Legende mit Linie 1 (Akzentuierungsbalken) 53"/>
          <p:cNvSpPr/>
          <p:nvPr/>
        </p:nvSpPr>
        <p:spPr>
          <a:xfrm>
            <a:off x="3298967" y="3984352"/>
            <a:ext cx="2483735" cy="410935"/>
          </a:xfrm>
          <a:prstGeom prst="accentCallout1">
            <a:avLst>
              <a:gd name="adj1" fmla="val 18750"/>
              <a:gd name="adj2" fmla="val -8333"/>
              <a:gd name="adj3" fmla="val -25000"/>
              <a:gd name="adj4" fmla="val -4465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Format „Arbeitshilfen“</a:t>
            </a:r>
          </a:p>
        </p:txBody>
      </p:sp>
    </p:spTree>
    <p:extLst>
      <p:ext uri="{BB962C8B-B14F-4D97-AF65-F5344CB8AC3E}">
        <p14:creationId xmlns:p14="http://schemas.microsoft.com/office/powerpoint/2010/main" val="1296964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Vertrauen &amp; Kontrolle</a:t>
            </a:r>
            <a:br>
              <a:rPr lang="de-DE" dirty="0"/>
            </a:br>
            <a:endParaRPr lang="de-DE" dirty="0"/>
          </a:p>
        </p:txBody>
      </p:sp>
      <p:sp>
        <p:nvSpPr>
          <p:cNvPr id="2050" name="AutoShape 2" descr="Bildergebnis für arbeit 4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58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BA756-E26E-4A1B-AC6F-8DB921F9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Mit steigendem Homeoffice-Anteil verbessert sich die Erreichbarkeit</a:t>
            </a:r>
          </a:p>
        </p:txBody>
      </p:sp>
      <p:grpSp>
        <p:nvGrpSpPr>
          <p:cNvPr id="5" name="Gruppieren 4" descr="Abbildung 1&#10;„Die Erreichbarkeit der Teammitglieder ist gut“. Nur mobil Arbeitende (n = 853). Nur Antwort &quot;trifft zu&quot;: Führungskräfte = 53%, Beschäftigte = 48%.">
            <a:extLst>
              <a:ext uri="{FF2B5EF4-FFF2-40B4-BE49-F238E27FC236}">
                <a16:creationId xmlns:a16="http://schemas.microsoft.com/office/drawing/2014/main" id="{8D9EEAB7-BD9E-4ACC-B17F-7AAAA176C33D}"/>
              </a:ext>
            </a:extLst>
          </p:cNvPr>
          <p:cNvGrpSpPr/>
          <p:nvPr/>
        </p:nvGrpSpPr>
        <p:grpSpPr>
          <a:xfrm>
            <a:off x="457200" y="2229378"/>
            <a:ext cx="3402193" cy="2008852"/>
            <a:chOff x="457200" y="2308997"/>
            <a:chExt cx="3402193" cy="2008852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18F083A-77C8-470C-B893-BD37E4F80B21}"/>
                </a:ext>
              </a:extLst>
            </p:cNvPr>
            <p:cNvGrpSpPr/>
            <p:nvPr/>
          </p:nvGrpSpPr>
          <p:grpSpPr>
            <a:xfrm>
              <a:off x="457200" y="2640332"/>
              <a:ext cx="1943813" cy="780608"/>
              <a:chOff x="551443" y="1866552"/>
              <a:chExt cx="1878091" cy="780608"/>
            </a:xfrm>
          </p:grpSpPr>
          <p:sp>
            <p:nvSpPr>
              <p:cNvPr id="21" name="Rechteck: abgerundete Ecken 20">
                <a:extLst>
                  <a:ext uri="{FF2B5EF4-FFF2-40B4-BE49-F238E27FC236}">
                    <a16:creationId xmlns:a16="http://schemas.microsoft.com/office/drawing/2014/main" id="{AC1EC8BE-713B-4F02-8A57-FFB7E9861AA8}"/>
                  </a:ext>
                </a:extLst>
              </p:cNvPr>
              <p:cNvSpPr/>
              <p:nvPr/>
            </p:nvSpPr>
            <p:spPr>
              <a:xfrm>
                <a:off x="602602" y="1866552"/>
                <a:ext cx="1826932" cy="758661"/>
              </a:xfrm>
              <a:prstGeom prst="roundRect">
                <a:avLst>
                  <a:gd name="adj" fmla="val 10099"/>
                </a:avLst>
              </a:prstGeom>
              <a:solidFill>
                <a:schemeClr val="bg1"/>
              </a:solidFill>
              <a:ln w="38100">
                <a:solidFill>
                  <a:srgbClr val="A6000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vl="1"/>
                <a:r>
                  <a:rPr lang="de-DE" sz="1400" dirty="0">
                    <a:solidFill>
                      <a:schemeClr val="tx1"/>
                    </a:solidFill>
                  </a:rPr>
                  <a:t>Führungs-</a:t>
                </a:r>
                <a:br>
                  <a:rPr lang="de-DE" sz="1400" dirty="0">
                    <a:solidFill>
                      <a:schemeClr val="tx1"/>
                    </a:solidFill>
                  </a:rPr>
                </a:br>
                <a:r>
                  <a:rPr lang="de-DE" sz="1400" dirty="0" err="1">
                    <a:solidFill>
                      <a:schemeClr val="tx1"/>
                    </a:solidFill>
                  </a:rPr>
                  <a:t>kräfte</a:t>
                </a:r>
                <a:endParaRPr lang="de-DE" sz="1400" dirty="0"/>
              </a:p>
            </p:txBody>
          </p:sp>
          <p:pic>
            <p:nvPicPr>
              <p:cNvPr id="23" name="Grafik 22" descr="Büroarbeiter">
                <a:extLst>
                  <a:ext uri="{FF2B5EF4-FFF2-40B4-BE49-F238E27FC236}">
                    <a16:creationId xmlns:a16="http://schemas.microsoft.com/office/drawing/2014/main" id="{5074238A-10F9-4CFF-B827-5D870D084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51443" y="1866552"/>
                <a:ext cx="780608" cy="780608"/>
              </a:xfrm>
              <a:prstGeom prst="rect">
                <a:avLst/>
              </a:prstGeom>
            </p:spPr>
          </p:pic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9786DF19-60EF-4EBC-8312-98F38BED7A0B}"/>
                </a:ext>
              </a:extLst>
            </p:cNvPr>
            <p:cNvGrpSpPr/>
            <p:nvPr/>
          </p:nvGrpSpPr>
          <p:grpSpPr>
            <a:xfrm>
              <a:off x="510149" y="3565722"/>
              <a:ext cx="1899420" cy="752127"/>
              <a:chOff x="576657" y="3022305"/>
              <a:chExt cx="1881106" cy="752127"/>
            </a:xfrm>
          </p:grpSpPr>
          <p:sp>
            <p:nvSpPr>
              <p:cNvPr id="35" name="Rechteck: abgerundete Ecken 34">
                <a:extLst>
                  <a:ext uri="{FF2B5EF4-FFF2-40B4-BE49-F238E27FC236}">
                    <a16:creationId xmlns:a16="http://schemas.microsoft.com/office/drawing/2014/main" id="{EF18D2E1-899D-44A0-9D4D-E9C9FDF0EA91}"/>
                  </a:ext>
                </a:extLst>
              </p:cNvPr>
              <p:cNvSpPr/>
              <p:nvPr/>
            </p:nvSpPr>
            <p:spPr>
              <a:xfrm>
                <a:off x="583851" y="3022305"/>
                <a:ext cx="1873912" cy="736617"/>
              </a:xfrm>
              <a:prstGeom prst="roundRect">
                <a:avLst>
                  <a:gd name="adj" fmla="val 10099"/>
                </a:avLst>
              </a:prstGeom>
              <a:solidFill>
                <a:schemeClr val="bg1"/>
              </a:solidFill>
              <a:ln w="38100">
                <a:solidFill>
                  <a:srgbClr val="A6000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vl="1"/>
                <a:r>
                  <a:rPr lang="de-DE" sz="1400" dirty="0">
                    <a:solidFill>
                      <a:schemeClr val="tx1"/>
                    </a:solidFill>
                  </a:rPr>
                  <a:t>ohne</a:t>
                </a:r>
                <a:br>
                  <a:rPr lang="de-DE" sz="1400" dirty="0">
                    <a:solidFill>
                      <a:schemeClr val="tx1"/>
                    </a:solidFill>
                  </a:rPr>
                </a:br>
                <a:r>
                  <a:rPr lang="de-DE" sz="1400" dirty="0">
                    <a:solidFill>
                      <a:schemeClr val="tx1"/>
                    </a:solidFill>
                  </a:rPr>
                  <a:t>Führungs-</a:t>
                </a:r>
                <a:br>
                  <a:rPr lang="de-DE" sz="1400" dirty="0">
                    <a:solidFill>
                      <a:schemeClr val="tx1"/>
                    </a:solidFill>
                  </a:rPr>
                </a:br>
                <a:r>
                  <a:rPr lang="de-DE" sz="1400" dirty="0" err="1">
                    <a:solidFill>
                      <a:schemeClr val="tx1"/>
                    </a:solidFill>
                  </a:rPr>
                  <a:t>verantwortung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Grafik 36" descr="Männliches Profil">
                <a:extLst>
                  <a:ext uri="{FF2B5EF4-FFF2-40B4-BE49-F238E27FC236}">
                    <a16:creationId xmlns:a16="http://schemas.microsoft.com/office/drawing/2014/main" id="{EF526652-7DEC-4CA7-8FBA-568F6BB1B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76657" y="3044252"/>
                <a:ext cx="730180" cy="730180"/>
              </a:xfrm>
              <a:prstGeom prst="rect">
                <a:avLst/>
              </a:prstGeom>
            </p:spPr>
          </p:pic>
        </p:grpSp>
        <p:pic>
          <p:nvPicPr>
            <p:cNvPr id="38" name="Grafik 37" descr="Marketing">
              <a:extLst>
                <a:ext uri="{FF2B5EF4-FFF2-40B4-BE49-F238E27FC236}">
                  <a16:creationId xmlns:a16="http://schemas.microsoft.com/office/drawing/2014/main" id="{BAEF32F6-69C2-426A-8356-F0D88FE92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201551" y="2692842"/>
              <a:ext cx="657842" cy="657842"/>
            </a:xfrm>
            <a:prstGeom prst="rect">
              <a:avLst/>
            </a:prstGeom>
          </p:spPr>
        </p:pic>
        <p:pic>
          <p:nvPicPr>
            <p:cNvPr id="39" name="Grafik 38" descr="Marketing">
              <a:extLst>
                <a:ext uri="{FF2B5EF4-FFF2-40B4-BE49-F238E27FC236}">
                  <a16:creationId xmlns:a16="http://schemas.microsoft.com/office/drawing/2014/main" id="{0859FB8D-65BB-42B0-BF7E-79511C83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138476" y="3678637"/>
              <a:ext cx="548244" cy="548244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FC89F51-62C4-45EB-901A-F2645F85C29B}"/>
                </a:ext>
              </a:extLst>
            </p:cNvPr>
            <p:cNvSpPr txBox="1"/>
            <p:nvPr/>
          </p:nvSpPr>
          <p:spPr>
            <a:xfrm>
              <a:off x="2378150" y="2807303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>
                  <a:solidFill>
                    <a:srgbClr val="A60009"/>
                  </a:solidFill>
                </a:rPr>
                <a:t> </a:t>
              </a:r>
              <a:r>
                <a:rPr lang="de-DE" sz="2400" b="1" dirty="0">
                  <a:solidFill>
                    <a:srgbClr val="A60009"/>
                  </a:solidFill>
                </a:rPr>
                <a:t>53 %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AD910857-7CAF-441E-A5A4-566368ED7C85}"/>
                </a:ext>
              </a:extLst>
            </p:cNvPr>
            <p:cNvSpPr txBox="1"/>
            <p:nvPr/>
          </p:nvSpPr>
          <p:spPr>
            <a:xfrm>
              <a:off x="2402279" y="373397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A60009"/>
                  </a:solidFill>
                </a:rPr>
                <a:t> 48 %</a:t>
              </a: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B22ABFC-42DE-4ECE-AE1B-BCFF3C7674C4}"/>
                </a:ext>
              </a:extLst>
            </p:cNvPr>
            <p:cNvSpPr/>
            <p:nvPr/>
          </p:nvSpPr>
          <p:spPr>
            <a:xfrm>
              <a:off x="2458448" y="2308997"/>
              <a:ext cx="7184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trifft zu</a:t>
              </a:r>
              <a:endParaRPr lang="de-DE" sz="1400" dirty="0"/>
            </a:p>
          </p:txBody>
        </p:sp>
      </p:grpSp>
      <p:grpSp>
        <p:nvGrpSpPr>
          <p:cNvPr id="8" name="Gruppieren 7" descr="Abbildung 2&#10;„Die Erreichbarkeit der Teammitglieder ist gut“, nach Anteil der Arbeitszeit im Homeoffice. Nur mobil Arbeitende (n = 853); Homeoffice-Anteil 1-20%: &quot;trifft zu&quot; = 42,2%, &quot;trifft teilweise zu&quot; = 38%, &quot;trifft nicht zu&quot; = 19,8%. Homeoffice-Anteil 21-40%: &quot;trifft zu&quot; = 43,2%, &quot;trifft teilweise zu&quot; = 44,6%, &quot;trifft nicht zu&quot; = 12,1%. Homeoffice-Anteil 41-60%: &quot;trifft zu&quot; = 48%, &quot;trifft teilweise zu&quot; = 40%, &quot;trifft nicht zu&quot; = 12%. Homeoffice-Anteil 61-80%: &quot;trifft zu&quot; = 52,5%, &quot;trifft teilweise zu&quot; = 39,6%, &quot;trifft nicht zu&quot; = 7,9%. Homeoffice-Anteil 81-99%: &quot;trifft zu&quot; = 61,9%, &quot;trifft teilweise zu&quot; = 31%, &quot;trifft nicht zu&quot; = 7,1%. Homeoffice-Anteil 100%: &quot;trifft zu&quot; = 63,1%, &quot;trifft teilweise zu&quot; = 29,8%, &quot;trifft nicht zu&quot; = 7,1%. &#10;">
            <a:extLst>
              <a:ext uri="{FF2B5EF4-FFF2-40B4-BE49-F238E27FC236}">
                <a16:creationId xmlns:a16="http://schemas.microsoft.com/office/drawing/2014/main" id="{B4598AA1-BC4A-46A3-8F07-D61CF2F6A037}"/>
              </a:ext>
            </a:extLst>
          </p:cNvPr>
          <p:cNvGrpSpPr/>
          <p:nvPr/>
        </p:nvGrpSpPr>
        <p:grpSpPr>
          <a:xfrm>
            <a:off x="4228338" y="2024338"/>
            <a:ext cx="4655972" cy="2471493"/>
            <a:chOff x="4228338" y="2058628"/>
            <a:chExt cx="4655972" cy="2471493"/>
          </a:xfrm>
        </p:grpSpPr>
        <p:graphicFrame>
          <p:nvGraphicFramePr>
            <p:cNvPr id="42" name="Diagramm 41">
              <a:extLst>
                <a:ext uri="{FF2B5EF4-FFF2-40B4-BE49-F238E27FC236}">
                  <a16:creationId xmlns:a16="http://schemas.microsoft.com/office/drawing/2014/main" id="{32AA2281-DBD2-40B3-A1F0-720A2EFE65F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9102099"/>
                </p:ext>
              </p:extLst>
            </p:nvPr>
          </p:nvGraphicFramePr>
          <p:xfrm>
            <a:off x="4314237" y="2074744"/>
            <a:ext cx="4570073" cy="24553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3FE20F08-6CE0-482C-919C-B18E7257AE9A}"/>
                </a:ext>
              </a:extLst>
            </p:cNvPr>
            <p:cNvSpPr txBox="1"/>
            <p:nvPr/>
          </p:nvSpPr>
          <p:spPr>
            <a:xfrm>
              <a:off x="4228338" y="2058628"/>
              <a:ext cx="10172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Prozent</a:t>
              </a:r>
            </a:p>
          </p:txBody>
        </p:sp>
      </p:grpSp>
      <p:sp>
        <p:nvSpPr>
          <p:cNvPr id="43" name="Rechteck 42">
            <a:extLst>
              <a:ext uri="{FF2B5EF4-FFF2-40B4-BE49-F238E27FC236}">
                <a16:creationId xmlns:a16="http://schemas.microsoft.com/office/drawing/2014/main" id="{921554A9-1DE8-46F0-85EA-E6816A11F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650140"/>
            <a:ext cx="6688399" cy="351944"/>
          </a:xfrm>
          <a:prstGeom prst="rect">
            <a:avLst/>
          </a:prstGeom>
        </p:spPr>
        <p:txBody>
          <a:bodyPr wrap="square" rtlCol="0"/>
          <a:lstStyle/>
          <a:p>
            <a:pPr algn="ctr"/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„Die Erreichbarkeit der Teammitglieder ist gut“ (Mobil Arbeitende gesamt, </a:t>
            </a:r>
            <a:r>
              <a:rPr lang="de-DE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853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286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EB4C8-E684-4D91-957C-01E16A5D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409"/>
            <a:ext cx="6111680" cy="659337"/>
          </a:xfrm>
        </p:spPr>
        <p:txBody>
          <a:bodyPr/>
          <a:lstStyle/>
          <a:p>
            <a:r>
              <a:rPr lang="de-DE" dirty="0"/>
              <a:t>Vertrauensverhältnis</a:t>
            </a:r>
          </a:p>
        </p:txBody>
      </p:sp>
      <p:grpSp>
        <p:nvGrpSpPr>
          <p:cNvPr id="3" name="Gruppieren 2" descr="Abbildung:&#10;„Gutes Vertrauensverhältnis zu direkter Führungskraft“. Nur Antwort &quot;trifft zu&quot;: Präsenzarbeit = 28%, Mobile Arbeit = 53%, darunter bei mobiler Arbeit: Führungskräfte = 58%, Beschäftigte ohne Führungsverantwortung = 49%. &#10;„Im Team vertrauen wir uns gegenseitig“. Nur Antwort &quot;trifft zu&quot;: Präsenzarbeit = 42%, Mobile Arbeit = 58%, darunter bei mobiler Arbeit: Führungskräfte = 61%, Beschäftigte ohne Führungsverantwortung = 56%.&#10;">
            <a:extLst>
              <a:ext uri="{FF2B5EF4-FFF2-40B4-BE49-F238E27FC236}">
                <a16:creationId xmlns:a16="http://schemas.microsoft.com/office/drawing/2014/main" id="{2FEDC472-A079-47B1-B46B-AAC96CC1431F}"/>
              </a:ext>
            </a:extLst>
          </p:cNvPr>
          <p:cNvGrpSpPr/>
          <p:nvPr/>
        </p:nvGrpSpPr>
        <p:grpSpPr>
          <a:xfrm>
            <a:off x="592240" y="1444145"/>
            <a:ext cx="7777095" cy="2991253"/>
            <a:chOff x="752260" y="1444145"/>
            <a:chExt cx="7777095" cy="2991253"/>
          </a:xfrm>
        </p:grpSpPr>
        <p:sp>
          <p:nvSpPr>
            <p:cNvPr id="11" name="Sprechblase: rechteckig mit abgerundeten Ecken 10">
              <a:extLst>
                <a:ext uri="{FF2B5EF4-FFF2-40B4-BE49-F238E27FC236}">
                  <a16:creationId xmlns:a16="http://schemas.microsoft.com/office/drawing/2014/main" id="{6E6B8BA9-809C-4C19-9D66-B3B71926FC25}"/>
                </a:ext>
              </a:extLst>
            </p:cNvPr>
            <p:cNvSpPr/>
            <p:nvPr/>
          </p:nvSpPr>
          <p:spPr>
            <a:xfrm>
              <a:off x="752260" y="1444145"/>
              <a:ext cx="2413010" cy="627695"/>
            </a:xfrm>
            <a:prstGeom prst="wedgeRoundRectCallout">
              <a:avLst>
                <a:gd name="adj1" fmla="val 65034"/>
                <a:gd name="adj2" fmla="val 5109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tx1"/>
                  </a:solidFill>
                </a:rPr>
                <a:t>53 % </a:t>
              </a:r>
              <a:r>
                <a:rPr lang="de-DE" sz="1200" dirty="0">
                  <a:solidFill>
                    <a:schemeClr val="tx1"/>
                  </a:solidFill>
                </a:rPr>
                <a:t>- Gutes Vertrauensverhältnis zu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direkter Führungskraft</a:t>
              </a:r>
            </a:p>
          </p:txBody>
        </p:sp>
        <p:pic>
          <p:nvPicPr>
            <p:cNvPr id="15" name="Grafik 14" descr="Händedruck">
              <a:extLst>
                <a:ext uri="{FF2B5EF4-FFF2-40B4-BE49-F238E27FC236}">
                  <a16:creationId xmlns:a16="http://schemas.microsoft.com/office/drawing/2014/main" id="{690317B7-2E47-48A2-9D0D-C0F08B38B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14187" y="1499456"/>
              <a:ext cx="565757" cy="565757"/>
            </a:xfrm>
            <a:prstGeom prst="rect">
              <a:avLst/>
            </a:prstGeom>
          </p:spPr>
        </p:pic>
        <p:sp>
          <p:nvSpPr>
            <p:cNvPr id="16" name="Sprechblase: rechteckig mit abgerundeten Ecken 15">
              <a:extLst>
                <a:ext uri="{FF2B5EF4-FFF2-40B4-BE49-F238E27FC236}">
                  <a16:creationId xmlns:a16="http://schemas.microsoft.com/office/drawing/2014/main" id="{5937DF07-1620-4053-9091-F7A8D32E598B}"/>
                </a:ext>
              </a:extLst>
            </p:cNvPr>
            <p:cNvSpPr/>
            <p:nvPr/>
          </p:nvSpPr>
          <p:spPr>
            <a:xfrm>
              <a:off x="752260" y="2187205"/>
              <a:ext cx="2395192" cy="509417"/>
            </a:xfrm>
            <a:prstGeom prst="wedgeRoundRectCallout">
              <a:avLst>
                <a:gd name="adj1" fmla="val 66191"/>
                <a:gd name="adj2" fmla="val 14515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tx1"/>
                  </a:solidFill>
                </a:rPr>
                <a:t>58 % </a:t>
              </a:r>
              <a:r>
                <a:rPr lang="de-DE" sz="1200" dirty="0">
                  <a:solidFill>
                    <a:schemeClr val="tx1"/>
                  </a:solidFill>
                </a:rPr>
                <a:t>- Im Team vertrauen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wir uns gegenseitig.</a:t>
              </a:r>
            </a:p>
          </p:txBody>
        </p:sp>
        <p:pic>
          <p:nvPicPr>
            <p:cNvPr id="20" name="Grafik 19" descr="Prost">
              <a:extLst>
                <a:ext uri="{FF2B5EF4-FFF2-40B4-BE49-F238E27FC236}">
                  <a16:creationId xmlns:a16="http://schemas.microsoft.com/office/drawing/2014/main" id="{714F2F22-12F1-4654-A289-B6B7E165B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76065" y="2217085"/>
              <a:ext cx="456958" cy="456958"/>
            </a:xfrm>
            <a:prstGeom prst="rect">
              <a:avLst/>
            </a:prstGeom>
          </p:spPr>
        </p:pic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B80FC0DC-3B80-453D-8CE2-3B19E98BFADA}"/>
                </a:ext>
              </a:extLst>
            </p:cNvPr>
            <p:cNvSpPr/>
            <p:nvPr/>
          </p:nvSpPr>
          <p:spPr>
            <a:xfrm>
              <a:off x="3622215" y="1792784"/>
              <a:ext cx="936000" cy="936000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 descr="Internet">
              <a:extLst>
                <a:ext uri="{FF2B5EF4-FFF2-40B4-BE49-F238E27FC236}">
                  <a16:creationId xmlns:a16="http://schemas.microsoft.com/office/drawing/2014/main" id="{EAF42128-9A10-4B84-9158-3F4AA598D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996098" y="1922221"/>
              <a:ext cx="436814" cy="436814"/>
            </a:xfrm>
            <a:prstGeom prst="rect">
              <a:avLst/>
            </a:prstGeom>
          </p:spPr>
        </p:pic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B42A7EB5-AA9E-4E7E-83B6-8869AF98F844}"/>
                </a:ext>
              </a:extLst>
            </p:cNvPr>
            <p:cNvSpPr txBox="1"/>
            <p:nvPr/>
          </p:nvSpPr>
          <p:spPr>
            <a:xfrm>
              <a:off x="3822362" y="2025347"/>
              <a:ext cx="58862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 </a:t>
              </a:r>
            </a:p>
            <a:p>
              <a:pPr algn="ctr"/>
              <a:r>
                <a:rPr lang="de-DE" sz="1200" b="1" dirty="0">
                  <a:solidFill>
                    <a:srgbClr val="A60009"/>
                  </a:solidFill>
                </a:rPr>
                <a:t>Mobil</a:t>
              </a:r>
            </a:p>
            <a:p>
              <a:pPr algn="ctr"/>
              <a:r>
                <a:rPr lang="de-DE" sz="900" dirty="0">
                  <a:solidFill>
                    <a:srgbClr val="A60009"/>
                  </a:solidFill>
                </a:rPr>
                <a:t>n = 853</a:t>
              </a:r>
            </a:p>
          </p:txBody>
        </p:sp>
        <p:pic>
          <p:nvPicPr>
            <p:cNvPr id="6" name="Grafik 5" descr="Männliches Profil">
              <a:extLst>
                <a:ext uri="{FF2B5EF4-FFF2-40B4-BE49-F238E27FC236}">
                  <a16:creationId xmlns:a16="http://schemas.microsoft.com/office/drawing/2014/main" id="{33BA8869-BCDF-4376-A32D-7C8B2670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53172" y="1846496"/>
              <a:ext cx="581895" cy="581895"/>
            </a:xfrm>
            <a:prstGeom prst="rect">
              <a:avLst/>
            </a:prstGeom>
          </p:spPr>
        </p:pic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3491E26A-ABB6-4025-B6C3-D8BCCA7E381A}"/>
                </a:ext>
              </a:extLst>
            </p:cNvPr>
            <p:cNvSpPr/>
            <p:nvPr/>
          </p:nvSpPr>
          <p:spPr>
            <a:xfrm>
              <a:off x="4665773" y="1792783"/>
              <a:ext cx="936000" cy="936000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E55BCA53-AA59-4E48-AA3F-4EAE26C855EC}"/>
                </a:ext>
              </a:extLst>
            </p:cNvPr>
            <p:cNvGrpSpPr/>
            <p:nvPr/>
          </p:nvGrpSpPr>
          <p:grpSpPr>
            <a:xfrm>
              <a:off x="5068448" y="1941874"/>
              <a:ext cx="455823" cy="450770"/>
              <a:chOff x="5830628" y="2066095"/>
              <a:chExt cx="1350874" cy="997899"/>
            </a:xfrm>
          </p:grpSpPr>
          <p:pic>
            <p:nvPicPr>
              <p:cNvPr id="33" name="Grafik 32" descr="Gebäude">
                <a:extLst>
                  <a:ext uri="{FF2B5EF4-FFF2-40B4-BE49-F238E27FC236}">
                    <a16:creationId xmlns:a16="http://schemas.microsoft.com/office/drawing/2014/main" id="{1D5750F7-39EB-4397-AE10-B8924C408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361546" y="2066095"/>
                <a:ext cx="819956" cy="819956"/>
              </a:xfrm>
              <a:prstGeom prst="rect">
                <a:avLst/>
              </a:prstGeom>
            </p:spPr>
          </p:pic>
          <p:pic>
            <p:nvPicPr>
              <p:cNvPr id="34" name="Grafik 33" descr="Fabrik">
                <a:extLst>
                  <a:ext uri="{FF2B5EF4-FFF2-40B4-BE49-F238E27FC236}">
                    <a16:creationId xmlns:a16="http://schemas.microsoft.com/office/drawing/2014/main" id="{434B95C9-56D8-4057-87D6-EF2FE49927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830628" y="2146498"/>
                <a:ext cx="917496" cy="917496"/>
              </a:xfrm>
              <a:prstGeom prst="rect">
                <a:avLst/>
              </a:prstGeom>
            </p:spPr>
          </p:pic>
        </p:grpSp>
        <p:pic>
          <p:nvPicPr>
            <p:cNvPr id="35" name="Grafik 34" descr="Männliches Profil">
              <a:extLst>
                <a:ext uri="{FF2B5EF4-FFF2-40B4-BE49-F238E27FC236}">
                  <a16:creationId xmlns:a16="http://schemas.microsoft.com/office/drawing/2014/main" id="{3071C3AA-3D67-49B7-999B-3BB60CE78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665700" y="1858234"/>
              <a:ext cx="581895" cy="581895"/>
            </a:xfrm>
            <a:prstGeom prst="rect">
              <a:avLst/>
            </a:prstGeom>
          </p:spPr>
        </p:pic>
        <p:sp>
          <p:nvSpPr>
            <p:cNvPr id="36" name="Sprechblase: rechteckig mit abgerundeten Ecken 35">
              <a:extLst>
                <a:ext uri="{FF2B5EF4-FFF2-40B4-BE49-F238E27FC236}">
                  <a16:creationId xmlns:a16="http://schemas.microsoft.com/office/drawing/2014/main" id="{915A89C8-4E2D-4DF0-948D-FDDDD7907F2B}"/>
                </a:ext>
              </a:extLst>
            </p:cNvPr>
            <p:cNvSpPr/>
            <p:nvPr/>
          </p:nvSpPr>
          <p:spPr>
            <a:xfrm>
              <a:off x="6116345" y="1444145"/>
              <a:ext cx="2413010" cy="627695"/>
            </a:xfrm>
            <a:prstGeom prst="wedgeRoundRectCallout">
              <a:avLst>
                <a:gd name="adj1" fmla="val -67939"/>
                <a:gd name="adj2" fmla="val 66815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accent1"/>
                  </a:solidFill>
                </a:rPr>
                <a:t>28 % </a:t>
              </a:r>
              <a:r>
                <a:rPr lang="de-DE" sz="1200" dirty="0">
                  <a:solidFill>
                    <a:schemeClr val="accent1"/>
                  </a:solidFill>
                </a:rPr>
                <a:t>- Gutes Vertrauensverhältnis zu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direkter Führungskraft</a:t>
              </a:r>
            </a:p>
          </p:txBody>
        </p:sp>
        <p:pic>
          <p:nvPicPr>
            <p:cNvPr id="38" name="Grafik 37" descr="Händedruck">
              <a:extLst>
                <a:ext uri="{FF2B5EF4-FFF2-40B4-BE49-F238E27FC236}">
                  <a16:creationId xmlns:a16="http://schemas.microsoft.com/office/drawing/2014/main" id="{E323F41A-7991-4796-B020-130E7F8F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881753" y="1499456"/>
              <a:ext cx="565757" cy="565757"/>
            </a:xfrm>
            <a:prstGeom prst="rect">
              <a:avLst/>
            </a:prstGeom>
          </p:spPr>
        </p:pic>
        <p:sp>
          <p:nvSpPr>
            <p:cNvPr id="39" name="Sprechblase: rechteckig mit abgerundeten Ecken 38">
              <a:extLst>
                <a:ext uri="{FF2B5EF4-FFF2-40B4-BE49-F238E27FC236}">
                  <a16:creationId xmlns:a16="http://schemas.microsoft.com/office/drawing/2014/main" id="{DD2A225C-C430-4FCB-872F-AB52393FC01C}"/>
                </a:ext>
              </a:extLst>
            </p:cNvPr>
            <p:cNvSpPr/>
            <p:nvPr/>
          </p:nvSpPr>
          <p:spPr>
            <a:xfrm>
              <a:off x="6106093" y="2187205"/>
              <a:ext cx="2395192" cy="509417"/>
            </a:xfrm>
            <a:prstGeom prst="wedgeRoundRectCallout">
              <a:avLst>
                <a:gd name="adj1" fmla="val -66589"/>
                <a:gd name="adj2" fmla="val 25871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accent1"/>
                  </a:solidFill>
                </a:rPr>
                <a:t>42 % </a:t>
              </a:r>
              <a:r>
                <a:rPr lang="de-DE" sz="1200" dirty="0">
                  <a:solidFill>
                    <a:schemeClr val="accent1"/>
                  </a:solidFill>
                </a:rPr>
                <a:t>- Im Team vertrauen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wir uns gegenseitig.</a:t>
              </a:r>
            </a:p>
          </p:txBody>
        </p:sp>
        <p:pic>
          <p:nvPicPr>
            <p:cNvPr id="41" name="Grafik 40" descr="Prost">
              <a:extLst>
                <a:ext uri="{FF2B5EF4-FFF2-40B4-BE49-F238E27FC236}">
                  <a16:creationId xmlns:a16="http://schemas.microsoft.com/office/drawing/2014/main" id="{C10C72BF-8A9F-403C-BF0C-B95214AC2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993105" y="2211712"/>
              <a:ext cx="457825" cy="457825"/>
            </a:xfrm>
            <a:prstGeom prst="rect">
              <a:avLst/>
            </a:prstGeom>
          </p:spPr>
        </p:pic>
        <p:sp>
          <p:nvSpPr>
            <p:cNvPr id="53" name="Rechteck: abgerundete Ecken 52">
              <a:extLst>
                <a:ext uri="{FF2B5EF4-FFF2-40B4-BE49-F238E27FC236}">
                  <a16:creationId xmlns:a16="http://schemas.microsoft.com/office/drawing/2014/main" id="{4E73295E-3458-4024-86CD-A658344E3170}"/>
                </a:ext>
              </a:extLst>
            </p:cNvPr>
            <p:cNvSpPr/>
            <p:nvPr/>
          </p:nvSpPr>
          <p:spPr>
            <a:xfrm>
              <a:off x="4665699" y="3117049"/>
              <a:ext cx="936000" cy="936000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6" name="Grafik 55" descr="Männliches Profil">
              <a:extLst>
                <a:ext uri="{FF2B5EF4-FFF2-40B4-BE49-F238E27FC236}">
                  <a16:creationId xmlns:a16="http://schemas.microsoft.com/office/drawing/2014/main" id="{AEF4AD4E-8362-4253-98B0-ED539EBA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32772" y="3176524"/>
              <a:ext cx="581895" cy="581895"/>
            </a:xfrm>
            <a:prstGeom prst="rect">
              <a:avLst/>
            </a:prstGeom>
          </p:spPr>
        </p:pic>
        <p:sp>
          <p:nvSpPr>
            <p:cNvPr id="48" name="Rechteck: abgerundete Ecken 47">
              <a:extLst>
                <a:ext uri="{FF2B5EF4-FFF2-40B4-BE49-F238E27FC236}">
                  <a16:creationId xmlns:a16="http://schemas.microsoft.com/office/drawing/2014/main" id="{E41945F5-C722-49CF-BC90-193B51D76AE0}"/>
                </a:ext>
              </a:extLst>
            </p:cNvPr>
            <p:cNvSpPr/>
            <p:nvPr/>
          </p:nvSpPr>
          <p:spPr>
            <a:xfrm>
              <a:off x="3622214" y="3117049"/>
              <a:ext cx="936000" cy="936000"/>
            </a:xfrm>
            <a:prstGeom prst="roundRect">
              <a:avLst>
                <a:gd name="adj" fmla="val 10099"/>
              </a:avLst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9" name="Grafik 58" descr="Büroarbeiter">
              <a:extLst>
                <a:ext uri="{FF2B5EF4-FFF2-40B4-BE49-F238E27FC236}">
                  <a16:creationId xmlns:a16="http://schemas.microsoft.com/office/drawing/2014/main" id="{02F3BBF9-8D2E-41CD-8534-64AD0065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812526" y="3164478"/>
              <a:ext cx="584782" cy="584782"/>
            </a:xfrm>
            <a:prstGeom prst="rect">
              <a:avLst/>
            </a:prstGeom>
          </p:spPr>
        </p:pic>
        <p:sp>
          <p:nvSpPr>
            <p:cNvPr id="42" name="Sprechblase: rechteckig mit abgerundeten Ecken 41">
              <a:extLst>
                <a:ext uri="{FF2B5EF4-FFF2-40B4-BE49-F238E27FC236}">
                  <a16:creationId xmlns:a16="http://schemas.microsoft.com/office/drawing/2014/main" id="{93133F9F-813D-475E-8D4B-5686B8EDE277}"/>
                </a:ext>
              </a:extLst>
            </p:cNvPr>
            <p:cNvSpPr/>
            <p:nvPr/>
          </p:nvSpPr>
          <p:spPr>
            <a:xfrm>
              <a:off x="756107" y="3864149"/>
              <a:ext cx="2395192" cy="509417"/>
            </a:xfrm>
            <a:prstGeom prst="wedgeRoundRectCallout">
              <a:avLst>
                <a:gd name="adj1" fmla="val 65853"/>
                <a:gd name="adj2" fmla="val -3894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tx1"/>
                  </a:solidFill>
                </a:rPr>
                <a:t>61 % </a:t>
              </a:r>
              <a:r>
                <a:rPr lang="de-DE" sz="1200" dirty="0">
                  <a:solidFill>
                    <a:schemeClr val="tx1"/>
                  </a:solidFill>
                </a:rPr>
                <a:t>- Im Team vertrauen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wir uns gegenseitig.</a:t>
              </a:r>
            </a:p>
          </p:txBody>
        </p:sp>
        <p:pic>
          <p:nvPicPr>
            <p:cNvPr id="44" name="Grafik 43" descr="Prost">
              <a:extLst>
                <a:ext uri="{FF2B5EF4-FFF2-40B4-BE49-F238E27FC236}">
                  <a16:creationId xmlns:a16="http://schemas.microsoft.com/office/drawing/2014/main" id="{3E2CCA85-2923-490C-8B6B-79F57BF8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87495" y="3890182"/>
              <a:ext cx="460805" cy="460805"/>
            </a:xfrm>
            <a:prstGeom prst="rect">
              <a:avLst/>
            </a:prstGeom>
          </p:spPr>
        </p:pic>
        <p:sp>
          <p:nvSpPr>
            <p:cNvPr id="45" name="Sprechblase: rechteckig mit abgerundeten Ecken 44">
              <a:extLst>
                <a:ext uri="{FF2B5EF4-FFF2-40B4-BE49-F238E27FC236}">
                  <a16:creationId xmlns:a16="http://schemas.microsoft.com/office/drawing/2014/main" id="{95C09110-9215-486E-84B1-AD748EE3C297}"/>
                </a:ext>
              </a:extLst>
            </p:cNvPr>
            <p:cNvSpPr/>
            <p:nvPr/>
          </p:nvSpPr>
          <p:spPr>
            <a:xfrm>
              <a:off x="6134163" y="3864149"/>
              <a:ext cx="2395192" cy="509417"/>
            </a:xfrm>
            <a:prstGeom prst="wedgeRoundRectCallout">
              <a:avLst>
                <a:gd name="adj1" fmla="val -69257"/>
                <a:gd name="adj2" fmla="val -4554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accent1"/>
                  </a:solidFill>
                </a:rPr>
                <a:t>56 % </a:t>
              </a:r>
              <a:r>
                <a:rPr lang="de-DE" sz="1200" dirty="0">
                  <a:solidFill>
                    <a:schemeClr val="accent1"/>
                  </a:solidFill>
                </a:rPr>
                <a:t>- Im Team vertrauen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wir uns gegenseitig.</a:t>
              </a:r>
            </a:p>
          </p:txBody>
        </p:sp>
        <p:pic>
          <p:nvPicPr>
            <p:cNvPr id="47" name="Grafik 46" descr="Prost">
              <a:extLst>
                <a:ext uri="{FF2B5EF4-FFF2-40B4-BE49-F238E27FC236}">
                  <a16:creationId xmlns:a16="http://schemas.microsoft.com/office/drawing/2014/main" id="{15E58BF1-9B28-4401-876D-6C9944C17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21176" y="3905459"/>
              <a:ext cx="434098" cy="434098"/>
            </a:xfrm>
            <a:prstGeom prst="rect">
              <a:avLst/>
            </a:prstGeom>
          </p:spPr>
        </p:pic>
        <p:sp>
          <p:nvSpPr>
            <p:cNvPr id="49" name="Sprechblase: rechteckig mit abgerundeten Ecken 48">
              <a:extLst>
                <a:ext uri="{FF2B5EF4-FFF2-40B4-BE49-F238E27FC236}">
                  <a16:creationId xmlns:a16="http://schemas.microsoft.com/office/drawing/2014/main" id="{82E12148-212A-4C66-A26D-C9B096913C79}"/>
                </a:ext>
              </a:extLst>
            </p:cNvPr>
            <p:cNvSpPr/>
            <p:nvPr/>
          </p:nvSpPr>
          <p:spPr>
            <a:xfrm>
              <a:off x="762095" y="3128481"/>
              <a:ext cx="2413010" cy="634114"/>
            </a:xfrm>
            <a:prstGeom prst="wedgeRoundRectCallout">
              <a:avLst>
                <a:gd name="adj1" fmla="val 65310"/>
                <a:gd name="adj2" fmla="val 2701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tx1"/>
                  </a:solidFill>
                </a:rPr>
                <a:t>58 % </a:t>
              </a:r>
              <a:r>
                <a:rPr lang="de-DE" sz="1200" dirty="0">
                  <a:solidFill>
                    <a:schemeClr val="tx1"/>
                  </a:solidFill>
                </a:rPr>
                <a:t>- Gutes Vertrauensverhältnis zu</a:t>
              </a:r>
              <a:br>
                <a:rPr lang="de-DE" sz="1200" dirty="0">
                  <a:solidFill>
                    <a:schemeClr val="tx1"/>
                  </a:solidFill>
                </a:rPr>
              </a:br>
              <a:r>
                <a:rPr lang="de-DE" sz="1200" dirty="0">
                  <a:solidFill>
                    <a:schemeClr val="tx1"/>
                  </a:solidFill>
                </a:rPr>
                <a:t>direkter Führungskraft</a:t>
              </a:r>
            </a:p>
          </p:txBody>
        </p:sp>
        <p:pic>
          <p:nvPicPr>
            <p:cNvPr id="52" name="Grafik 51" descr="Händedruck">
              <a:extLst>
                <a:ext uri="{FF2B5EF4-FFF2-40B4-BE49-F238E27FC236}">
                  <a16:creationId xmlns:a16="http://schemas.microsoft.com/office/drawing/2014/main" id="{AE0A56DC-3EB5-4ABF-920D-D3C094260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4022" y="3243573"/>
              <a:ext cx="565757" cy="565757"/>
            </a:xfrm>
            <a:prstGeom prst="rect">
              <a:avLst/>
            </a:prstGeom>
          </p:spPr>
        </p:pic>
        <p:sp>
          <p:nvSpPr>
            <p:cNvPr id="55" name="Sprechblase: rechteckig mit abgerundeten Ecken 54">
              <a:extLst>
                <a:ext uri="{FF2B5EF4-FFF2-40B4-BE49-F238E27FC236}">
                  <a16:creationId xmlns:a16="http://schemas.microsoft.com/office/drawing/2014/main" id="{E059CEDD-622E-44C3-BE45-D2C25B6646FF}"/>
                </a:ext>
              </a:extLst>
            </p:cNvPr>
            <p:cNvSpPr/>
            <p:nvPr/>
          </p:nvSpPr>
          <p:spPr>
            <a:xfrm>
              <a:off x="6116345" y="3141526"/>
              <a:ext cx="2413010" cy="616893"/>
            </a:xfrm>
            <a:prstGeom prst="wedgeRoundRectCallout">
              <a:avLst>
                <a:gd name="adj1" fmla="val -67266"/>
                <a:gd name="adj2" fmla="val 65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1200" b="1" dirty="0">
                  <a:solidFill>
                    <a:schemeClr val="accent1"/>
                  </a:solidFill>
                </a:rPr>
                <a:t>49 % </a:t>
              </a:r>
              <a:r>
                <a:rPr lang="de-DE" sz="1200" dirty="0">
                  <a:solidFill>
                    <a:schemeClr val="accent1"/>
                  </a:solidFill>
                </a:rPr>
                <a:t>- Gutes Vertrauensverhältnis</a:t>
              </a:r>
              <a:br>
                <a:rPr lang="de-DE" sz="1200" dirty="0">
                  <a:solidFill>
                    <a:schemeClr val="accent1"/>
                  </a:solidFill>
                </a:rPr>
              </a:br>
              <a:r>
                <a:rPr lang="de-DE" sz="1200" dirty="0">
                  <a:solidFill>
                    <a:schemeClr val="accent1"/>
                  </a:solidFill>
                </a:rPr>
                <a:t>zu direkter Führungskraft</a:t>
              </a:r>
            </a:p>
          </p:txBody>
        </p:sp>
        <p:pic>
          <p:nvPicPr>
            <p:cNvPr id="58" name="Grafik 57" descr="Händedruck">
              <a:extLst>
                <a:ext uri="{FF2B5EF4-FFF2-40B4-BE49-F238E27FC236}">
                  <a16:creationId xmlns:a16="http://schemas.microsoft.com/office/drawing/2014/main" id="{F2475E0D-D6C9-46C0-98D8-E1BDFE7A2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881753" y="3196837"/>
              <a:ext cx="565757" cy="565757"/>
            </a:xfrm>
            <a:prstGeom prst="rect">
              <a:avLst/>
            </a:prstGeom>
          </p:spPr>
        </p:pic>
        <p:cxnSp>
          <p:nvCxnSpPr>
            <p:cNvPr id="10" name="Verbinder: gewinkelt 9">
              <a:extLst>
                <a:ext uri="{FF2B5EF4-FFF2-40B4-BE49-F238E27FC236}">
                  <a16:creationId xmlns:a16="http://schemas.microsoft.com/office/drawing/2014/main" id="{68B60844-28D6-4A83-A17D-8473BE46BAE1}"/>
                </a:ext>
              </a:extLst>
            </p:cNvPr>
            <p:cNvCxnSpPr>
              <a:cxnSpLocks/>
              <a:stCxn id="22" idx="2"/>
              <a:endCxn id="53" idx="0"/>
            </p:cNvCxnSpPr>
            <p:nvPr/>
          </p:nvCxnSpPr>
          <p:spPr>
            <a:xfrm rot="16200000" flipH="1">
              <a:off x="4417825" y="2401174"/>
              <a:ext cx="388265" cy="1043484"/>
            </a:xfrm>
            <a:prstGeom prst="bentConnector3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1E077674-EA79-4D27-A628-92B54B3295E9}"/>
                </a:ext>
              </a:extLst>
            </p:cNvPr>
            <p:cNvSpPr txBox="1"/>
            <p:nvPr/>
          </p:nvSpPr>
          <p:spPr>
            <a:xfrm>
              <a:off x="4793563" y="2034902"/>
              <a:ext cx="772969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 </a:t>
              </a:r>
            </a:p>
            <a:p>
              <a:pPr algn="ctr"/>
              <a:r>
                <a:rPr lang="de-DE" sz="1200" b="1" dirty="0">
                  <a:solidFill>
                    <a:srgbClr val="A60009"/>
                  </a:solidFill>
                </a:rPr>
                <a:t>Präsenz</a:t>
              </a:r>
            </a:p>
            <a:p>
              <a:pPr algn="ctr"/>
              <a:r>
                <a:rPr lang="de-DE" sz="900" dirty="0">
                  <a:solidFill>
                    <a:srgbClr val="A60009"/>
                  </a:solidFill>
                </a:rPr>
                <a:t>n = 957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B8FEE82B-12F7-4CE5-BB46-CC9F4A599835}"/>
                </a:ext>
              </a:extLst>
            </p:cNvPr>
            <p:cNvSpPr txBox="1"/>
            <p:nvPr/>
          </p:nvSpPr>
          <p:spPr>
            <a:xfrm>
              <a:off x="3706008" y="3364523"/>
              <a:ext cx="81144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 </a:t>
              </a:r>
            </a:p>
            <a:p>
              <a:pPr algn="ctr"/>
              <a:r>
                <a:rPr lang="de-DE" sz="1200" b="1" dirty="0">
                  <a:solidFill>
                    <a:srgbClr val="A60009"/>
                  </a:solidFill>
                </a:rPr>
                <a:t>Führung</a:t>
              </a:r>
            </a:p>
            <a:p>
              <a:pPr algn="ctr"/>
              <a:r>
                <a:rPr lang="de-DE" sz="900" dirty="0">
                  <a:solidFill>
                    <a:srgbClr val="A60009"/>
                  </a:solidFill>
                </a:rPr>
                <a:t>n = 334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60EEB84-7128-4B3B-9E95-6632ED65C80E}"/>
                </a:ext>
              </a:extLst>
            </p:cNvPr>
            <p:cNvSpPr txBox="1"/>
            <p:nvPr/>
          </p:nvSpPr>
          <p:spPr>
            <a:xfrm>
              <a:off x="4687021" y="3375941"/>
              <a:ext cx="95250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 </a:t>
              </a:r>
            </a:p>
            <a:p>
              <a:pPr algn="ctr"/>
              <a:r>
                <a:rPr lang="de-DE" sz="1100" b="1" dirty="0">
                  <a:solidFill>
                    <a:srgbClr val="A60009"/>
                  </a:solidFill>
                </a:rPr>
                <a:t>Beschäftigt</a:t>
              </a:r>
            </a:p>
            <a:p>
              <a:pPr algn="ctr"/>
              <a:r>
                <a:rPr lang="de-DE" sz="900" dirty="0">
                  <a:solidFill>
                    <a:srgbClr val="A60009"/>
                  </a:solidFill>
                </a:rPr>
                <a:t>n = 519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34E20473-BB36-4412-9578-EA3D628BCF0D}"/>
                </a:ext>
              </a:extLst>
            </p:cNvPr>
            <p:cNvCxnSpPr>
              <a:cxnSpLocks/>
              <a:stCxn id="22" idx="2"/>
              <a:endCxn id="48" idx="0"/>
            </p:cNvCxnSpPr>
            <p:nvPr/>
          </p:nvCxnSpPr>
          <p:spPr>
            <a:xfrm flipH="1">
              <a:off x="4090214" y="2728784"/>
              <a:ext cx="1" cy="38826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A5DAEEB-AD69-4B7A-B47F-79C0C4EF4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4247557" y="4127621"/>
              <a:ext cx="718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trifft zu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83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DB257-5D9E-4B98-A86B-250CE9D87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572871"/>
          </a:xfrm>
        </p:spPr>
        <p:txBody>
          <a:bodyPr/>
          <a:lstStyle/>
          <a:p>
            <a:r>
              <a:rPr lang="de-DE" dirty="0"/>
              <a:t>Vertrauen auf Distanz herstellen</a:t>
            </a:r>
          </a:p>
        </p:txBody>
      </p:sp>
      <p:grpSp>
        <p:nvGrpSpPr>
          <p:cNvPr id="3" name="Gruppieren 2" descr="Abbildung&#10;„Ich kann auch auf Distanz die persönliche Bindung zu meinen Teammitgliedern herstellen“, nur mobil arbeitende Führungskräfte (n = 334): &quot;trifft zu&quot; = 46%, &quot;trifft teilweise zu&quot; = 40%, &quot;trifft nicht zu&quot; = 14%.">
            <a:extLst>
              <a:ext uri="{FF2B5EF4-FFF2-40B4-BE49-F238E27FC236}">
                <a16:creationId xmlns:a16="http://schemas.microsoft.com/office/drawing/2014/main" id="{82EB2945-77AE-41D9-ACB6-CABF9B302CD0}"/>
              </a:ext>
            </a:extLst>
          </p:cNvPr>
          <p:cNvGrpSpPr/>
          <p:nvPr/>
        </p:nvGrpSpPr>
        <p:grpSpPr>
          <a:xfrm>
            <a:off x="525095" y="1407634"/>
            <a:ext cx="7784019" cy="3805250"/>
            <a:chOff x="525095" y="1407634"/>
            <a:chExt cx="7784019" cy="3805250"/>
          </a:xfrm>
        </p:grpSpPr>
        <p:sp>
          <p:nvSpPr>
            <p:cNvPr id="21" name="Sehne 20">
              <a:extLst>
                <a:ext uri="{FF2B5EF4-FFF2-40B4-BE49-F238E27FC236}">
                  <a16:creationId xmlns:a16="http://schemas.microsoft.com/office/drawing/2014/main" id="{DF997B00-2053-4CB2-9B97-3AEFC27ED364}"/>
                </a:ext>
              </a:extLst>
            </p:cNvPr>
            <p:cNvSpPr/>
            <p:nvPr/>
          </p:nvSpPr>
          <p:spPr>
            <a:xfrm rot="6735130">
              <a:off x="5888779" y="2542971"/>
              <a:ext cx="2309604" cy="2309604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ehne 19">
              <a:extLst>
                <a:ext uri="{FF2B5EF4-FFF2-40B4-BE49-F238E27FC236}">
                  <a16:creationId xmlns:a16="http://schemas.microsoft.com/office/drawing/2014/main" id="{985B5E8B-B7EB-41EF-A1E6-3B3434B59469}"/>
                </a:ext>
              </a:extLst>
            </p:cNvPr>
            <p:cNvSpPr/>
            <p:nvPr/>
          </p:nvSpPr>
          <p:spPr>
            <a:xfrm rot="6735130">
              <a:off x="3266049" y="2235519"/>
              <a:ext cx="2784393" cy="2784393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ehne 18">
              <a:extLst>
                <a:ext uri="{FF2B5EF4-FFF2-40B4-BE49-F238E27FC236}">
                  <a16:creationId xmlns:a16="http://schemas.microsoft.com/office/drawing/2014/main" id="{4EBFC52B-6ADE-4A35-B36F-39B2FFBDF102}"/>
                </a:ext>
              </a:extLst>
            </p:cNvPr>
            <p:cNvSpPr/>
            <p:nvPr/>
          </p:nvSpPr>
          <p:spPr>
            <a:xfrm rot="6735130">
              <a:off x="525095" y="1928243"/>
              <a:ext cx="3284641" cy="3284641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prechblase: rechteckig mit abgerundeten Ecken 13">
              <a:extLst>
                <a:ext uri="{FF2B5EF4-FFF2-40B4-BE49-F238E27FC236}">
                  <a16:creationId xmlns:a16="http://schemas.microsoft.com/office/drawing/2014/main" id="{170DD4C7-89E2-4DA7-8CE7-614F2EE9C84C}"/>
                </a:ext>
              </a:extLst>
            </p:cNvPr>
            <p:cNvSpPr/>
            <p:nvPr/>
          </p:nvSpPr>
          <p:spPr>
            <a:xfrm>
              <a:off x="4206299" y="1407634"/>
              <a:ext cx="4102815" cy="838241"/>
            </a:xfrm>
            <a:prstGeom prst="wedgeRoundRectCallout">
              <a:avLst>
                <a:gd name="adj1" fmla="val -60214"/>
                <a:gd name="adj2" fmla="val 5534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i="1" dirty="0">
                  <a:solidFill>
                    <a:schemeClr val="tx1"/>
                  </a:solidFill>
                </a:rPr>
                <a:t>„Ich kann auch auf Distanz die persönliche Bindung zu meinen Teammitgliedern herstellen.“</a:t>
              </a: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ABC2BA0D-AF64-4404-841C-8BE1F96442AB}"/>
                </a:ext>
              </a:extLst>
            </p:cNvPr>
            <p:cNvGrpSpPr/>
            <p:nvPr/>
          </p:nvGrpSpPr>
          <p:grpSpPr>
            <a:xfrm>
              <a:off x="943602" y="2211300"/>
              <a:ext cx="2127455" cy="1846295"/>
              <a:chOff x="427053" y="2711309"/>
              <a:chExt cx="1729543" cy="1522790"/>
            </a:xfrm>
          </p:grpSpPr>
          <p:pic>
            <p:nvPicPr>
              <p:cNvPr id="5" name="Grafik 4" descr="Büroarbeiter">
                <a:extLst>
                  <a:ext uri="{FF2B5EF4-FFF2-40B4-BE49-F238E27FC236}">
                    <a16:creationId xmlns:a16="http://schemas.microsoft.com/office/drawing/2014/main" id="{5CD73D25-998B-4A39-8632-5D288A8B96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84977" y="2711309"/>
                <a:ext cx="1471619" cy="1471619"/>
              </a:xfrm>
              <a:prstGeom prst="rect">
                <a:avLst/>
              </a:prstGeom>
            </p:spPr>
          </p:pic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5BA8FB64-EF87-43AE-82D0-62AC09A56D4F}"/>
                  </a:ext>
                </a:extLst>
              </p:cNvPr>
              <p:cNvSpPr txBox="1"/>
              <p:nvPr/>
            </p:nvSpPr>
            <p:spPr>
              <a:xfrm>
                <a:off x="879979" y="3751787"/>
                <a:ext cx="1090832" cy="482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 </a:t>
                </a:r>
              </a:p>
              <a:p>
                <a:r>
                  <a:rPr lang="de-DE" sz="1400" b="1" dirty="0">
                    <a:solidFill>
                      <a:srgbClr val="808000"/>
                    </a:solidFill>
                  </a:rPr>
                  <a:t>voll und ganz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D9B9AFF-E6FB-4460-81B2-098C7281614D}"/>
                  </a:ext>
                </a:extLst>
              </p:cNvPr>
              <p:cNvSpPr txBox="1"/>
              <p:nvPr/>
            </p:nvSpPr>
            <p:spPr>
              <a:xfrm>
                <a:off x="427053" y="3176554"/>
                <a:ext cx="676613" cy="330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rgbClr val="A8A81E"/>
                    </a:solidFill>
                  </a:rPr>
                  <a:t> </a:t>
                </a:r>
                <a:r>
                  <a:rPr lang="de-DE" sz="2000" b="1" dirty="0">
                    <a:solidFill>
                      <a:srgbClr val="808000"/>
                    </a:solidFill>
                  </a:rPr>
                  <a:t>46 %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12F818AB-F262-4AE4-BAAA-2E0E4922C85C}"/>
                </a:ext>
              </a:extLst>
            </p:cNvPr>
            <p:cNvGrpSpPr/>
            <p:nvPr/>
          </p:nvGrpSpPr>
          <p:grpSpPr>
            <a:xfrm>
              <a:off x="3707716" y="2339106"/>
              <a:ext cx="1851618" cy="1887100"/>
              <a:chOff x="3142349" y="2724285"/>
              <a:chExt cx="1740910" cy="1660171"/>
            </a:xfrm>
          </p:grpSpPr>
          <p:pic>
            <p:nvPicPr>
              <p:cNvPr id="7" name="Grafik 6" descr="Büroarbeiter">
                <a:extLst>
                  <a:ext uri="{FF2B5EF4-FFF2-40B4-BE49-F238E27FC236}">
                    <a16:creationId xmlns:a16="http://schemas.microsoft.com/office/drawing/2014/main" id="{9DC29ED6-79D7-42CD-BDCF-E56358DCF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11640" y="2724285"/>
                <a:ext cx="1471619" cy="1471619"/>
              </a:xfrm>
              <a:prstGeom prst="rect">
                <a:avLst/>
              </a:prstGeom>
            </p:spPr>
          </p:pic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588E484-6DCC-4D0C-A4A5-516ABE3ACFB4}"/>
                  </a:ext>
                </a:extLst>
              </p:cNvPr>
              <p:cNvSpPr txBox="1"/>
              <p:nvPr/>
            </p:nvSpPr>
            <p:spPr>
              <a:xfrm>
                <a:off x="3733871" y="3734618"/>
                <a:ext cx="983456" cy="649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 </a:t>
                </a:r>
              </a:p>
              <a:p>
                <a:r>
                  <a:rPr lang="de-DE" sz="1400" b="1" dirty="0">
                    <a:solidFill>
                      <a:srgbClr val="B95C18"/>
                    </a:solidFill>
                  </a:rPr>
                  <a:t>teilweise</a:t>
                </a:r>
              </a:p>
              <a:p>
                <a:endParaRPr lang="de-DE" sz="1000" b="1" dirty="0">
                  <a:solidFill>
                    <a:srgbClr val="A60009"/>
                  </a:solidFill>
                </a:endParaRP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B69CA71-388F-43B7-B361-45097FF159F6}"/>
                  </a:ext>
                </a:extLst>
              </p:cNvPr>
              <p:cNvSpPr txBox="1"/>
              <p:nvPr/>
            </p:nvSpPr>
            <p:spPr>
              <a:xfrm>
                <a:off x="3142349" y="3166027"/>
                <a:ext cx="782517" cy="351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rgbClr val="A60009"/>
                    </a:solidFill>
                  </a:rPr>
                  <a:t> </a:t>
                </a:r>
                <a:r>
                  <a:rPr lang="de-DE" sz="2000" b="1" dirty="0">
                    <a:solidFill>
                      <a:srgbClr val="B95C18"/>
                    </a:solidFill>
                  </a:rPr>
                  <a:t>40 %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291D5B29-A82A-4724-9B9F-EB932DFFCE6F}"/>
                </a:ext>
              </a:extLst>
            </p:cNvPr>
            <p:cNvGrpSpPr/>
            <p:nvPr/>
          </p:nvGrpSpPr>
          <p:grpSpPr>
            <a:xfrm>
              <a:off x="6113448" y="2571751"/>
              <a:ext cx="1739661" cy="1669264"/>
              <a:chOff x="5618530" y="2617265"/>
              <a:chExt cx="1894084" cy="1937957"/>
            </a:xfrm>
          </p:grpSpPr>
          <p:pic>
            <p:nvPicPr>
              <p:cNvPr id="9" name="Grafik 8" descr="Büroarbeiter">
                <a:extLst>
                  <a:ext uri="{FF2B5EF4-FFF2-40B4-BE49-F238E27FC236}">
                    <a16:creationId xmlns:a16="http://schemas.microsoft.com/office/drawing/2014/main" id="{3A8FADE2-174E-478D-8159-40539A487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85680" y="2617265"/>
                <a:ext cx="1471619" cy="1603149"/>
              </a:xfrm>
              <a:prstGeom prst="rect">
                <a:avLst/>
              </a:prstGeom>
            </p:spPr>
          </p:pic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04E3BD0-1D72-43E1-867E-E1AF5C3D71FC}"/>
                  </a:ext>
                </a:extLst>
              </p:cNvPr>
              <p:cNvSpPr txBox="1"/>
              <p:nvPr/>
            </p:nvSpPr>
            <p:spPr>
              <a:xfrm>
                <a:off x="6040995" y="3697659"/>
                <a:ext cx="1471619" cy="857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 </a:t>
                </a:r>
              </a:p>
              <a:p>
                <a:r>
                  <a:rPr lang="de-DE" sz="1400" b="1" dirty="0">
                    <a:solidFill>
                      <a:srgbClr val="A60009"/>
                    </a:solidFill>
                  </a:rPr>
                  <a:t>trifft nicht zu</a:t>
                </a:r>
              </a:p>
              <a:p>
                <a:endParaRPr lang="de-DE" sz="1000" b="1" dirty="0">
                  <a:solidFill>
                    <a:srgbClr val="A60009"/>
                  </a:solidFill>
                </a:endParaRPr>
              </a:p>
            </p:txBody>
          </p:sp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3C4C4A37-3C0B-4CD6-B16F-350D79677DB9}"/>
                  </a:ext>
                </a:extLst>
              </p:cNvPr>
              <p:cNvSpPr txBox="1"/>
              <p:nvPr/>
            </p:nvSpPr>
            <p:spPr>
              <a:xfrm>
                <a:off x="5618530" y="3069771"/>
                <a:ext cx="8034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1" dirty="0">
                    <a:solidFill>
                      <a:srgbClr val="A60009"/>
                    </a:solidFill>
                  </a:rPr>
                  <a:t> 14</a:t>
                </a:r>
                <a:r>
                  <a:rPr lang="de-DE" sz="2000" b="1" dirty="0">
                    <a:solidFill>
                      <a:srgbClr val="A60009"/>
                    </a:solidFill>
                  </a:rPr>
                  <a:t> %</a:t>
                </a:r>
              </a:p>
            </p:txBody>
          </p:sp>
        </p:grp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ED248BB-6677-4BF4-B700-80E6A81B7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98665" y="4192381"/>
              <a:ext cx="3110449" cy="27699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 arbeitende Führungskräfte (n = 334)</a:t>
              </a:r>
              <a:endParaRPr lang="de-DE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02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DB257-5D9E-4B98-A86B-250CE9D8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Kontrolle spielt auch eine Rolle</a:t>
            </a:r>
          </a:p>
        </p:txBody>
      </p:sp>
      <p:grpSp>
        <p:nvGrpSpPr>
          <p:cNvPr id="3" name="Gruppieren 2" descr="Abbildung&#10;„Ich verspüre mehr Kontrolle durch meinen direkten Vorgesetzten“, nur mobil arbeitende Beschäftigte ohne Führungsverantwortung (n = 519): &quot;trifft zu&quot; = 8%, &quot;trifft teilweise zu&quot; = 25%, &quot;trifft nicht zu&quot; = 67%.">
            <a:extLst>
              <a:ext uri="{FF2B5EF4-FFF2-40B4-BE49-F238E27FC236}">
                <a16:creationId xmlns:a16="http://schemas.microsoft.com/office/drawing/2014/main" id="{67B3641D-A607-40D7-8216-E2FA315A9B9D}"/>
              </a:ext>
            </a:extLst>
          </p:cNvPr>
          <p:cNvGrpSpPr/>
          <p:nvPr/>
        </p:nvGrpSpPr>
        <p:grpSpPr>
          <a:xfrm>
            <a:off x="388104" y="1251602"/>
            <a:ext cx="7789603" cy="3950229"/>
            <a:chOff x="388104" y="1251602"/>
            <a:chExt cx="7789603" cy="3950229"/>
          </a:xfrm>
        </p:grpSpPr>
        <p:sp>
          <p:nvSpPr>
            <p:cNvPr id="21" name="Sehne 20">
              <a:extLst>
                <a:ext uri="{FF2B5EF4-FFF2-40B4-BE49-F238E27FC236}">
                  <a16:creationId xmlns:a16="http://schemas.microsoft.com/office/drawing/2014/main" id="{DF997B00-2053-4CB2-9B97-3AEFC27ED364}"/>
                </a:ext>
              </a:extLst>
            </p:cNvPr>
            <p:cNvSpPr/>
            <p:nvPr/>
          </p:nvSpPr>
          <p:spPr>
            <a:xfrm rot="6735130">
              <a:off x="5757304" y="2542971"/>
              <a:ext cx="2309604" cy="2309604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ehne 19">
              <a:extLst>
                <a:ext uri="{FF2B5EF4-FFF2-40B4-BE49-F238E27FC236}">
                  <a16:creationId xmlns:a16="http://schemas.microsoft.com/office/drawing/2014/main" id="{985B5E8B-B7EB-41EF-A1E6-3B3434B59469}"/>
                </a:ext>
              </a:extLst>
            </p:cNvPr>
            <p:cNvSpPr/>
            <p:nvPr/>
          </p:nvSpPr>
          <p:spPr>
            <a:xfrm rot="6735130">
              <a:off x="3134574" y="2235519"/>
              <a:ext cx="2784393" cy="2784393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ehne 18">
              <a:extLst>
                <a:ext uri="{FF2B5EF4-FFF2-40B4-BE49-F238E27FC236}">
                  <a16:creationId xmlns:a16="http://schemas.microsoft.com/office/drawing/2014/main" id="{4EBFC52B-6ADE-4A35-B36F-39B2FFBDF102}"/>
                </a:ext>
              </a:extLst>
            </p:cNvPr>
            <p:cNvSpPr/>
            <p:nvPr/>
          </p:nvSpPr>
          <p:spPr>
            <a:xfrm rot="6735130">
              <a:off x="388104" y="1917190"/>
              <a:ext cx="3284641" cy="3284641"/>
            </a:xfrm>
            <a:prstGeom prst="chord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prechblase: rechteckig mit abgerundeten Ecken 13">
              <a:extLst>
                <a:ext uri="{FF2B5EF4-FFF2-40B4-BE49-F238E27FC236}">
                  <a16:creationId xmlns:a16="http://schemas.microsoft.com/office/drawing/2014/main" id="{170DD4C7-89E2-4DA7-8CE7-614F2EE9C84C}"/>
                </a:ext>
              </a:extLst>
            </p:cNvPr>
            <p:cNvSpPr/>
            <p:nvPr/>
          </p:nvSpPr>
          <p:spPr>
            <a:xfrm>
              <a:off x="4398605" y="1251602"/>
              <a:ext cx="3714347" cy="891562"/>
            </a:xfrm>
            <a:prstGeom prst="wedgeRoundRectCallout">
              <a:avLst>
                <a:gd name="adj1" fmla="val -66867"/>
                <a:gd name="adj2" fmla="val 4907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500" i="1" dirty="0">
                  <a:solidFill>
                    <a:schemeClr val="tx1"/>
                  </a:solidFill>
                </a:rPr>
                <a:t>„Ich verspüre mehr Kontrolle durch meinen direkten Vorgesetzten“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BA8FB64-EF87-43AE-82D0-62AC09A56D4F}"/>
                </a:ext>
              </a:extLst>
            </p:cNvPr>
            <p:cNvSpPr txBox="1"/>
            <p:nvPr/>
          </p:nvSpPr>
          <p:spPr>
            <a:xfrm>
              <a:off x="1350829" y="3405432"/>
              <a:ext cx="1343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808000"/>
                  </a:solidFill>
                </a:rPr>
                <a:t> </a:t>
              </a:r>
            </a:p>
            <a:p>
              <a:r>
                <a:rPr lang="de-DE" sz="1400" b="1" dirty="0">
                  <a:solidFill>
                    <a:srgbClr val="808000"/>
                  </a:solidFill>
                </a:rPr>
                <a:t>trifft nicht zu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D9B9AFF-E6FB-4460-81B2-098C7281614D}"/>
                </a:ext>
              </a:extLst>
            </p:cNvPr>
            <p:cNvSpPr txBox="1"/>
            <p:nvPr/>
          </p:nvSpPr>
          <p:spPr>
            <a:xfrm>
              <a:off x="694514" y="2734103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A8A81E"/>
                  </a:solidFill>
                </a:rPr>
                <a:t> </a:t>
              </a:r>
              <a:r>
                <a:rPr lang="de-DE" sz="2000" b="1" dirty="0">
                  <a:solidFill>
                    <a:srgbClr val="808000"/>
                  </a:solidFill>
                </a:rPr>
                <a:t>67 %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588E484-6DCC-4D0C-A4A5-516ABE3ACFB4}"/>
                </a:ext>
              </a:extLst>
            </p:cNvPr>
            <p:cNvSpPr txBox="1"/>
            <p:nvPr/>
          </p:nvSpPr>
          <p:spPr>
            <a:xfrm>
              <a:off x="4157661" y="3435952"/>
              <a:ext cx="1045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B95C18"/>
                  </a:solidFill>
                </a:rPr>
                <a:t> </a:t>
              </a:r>
            </a:p>
            <a:p>
              <a:r>
                <a:rPr lang="de-DE" sz="1400" b="1" dirty="0">
                  <a:solidFill>
                    <a:srgbClr val="B95C18"/>
                  </a:solidFill>
                </a:rPr>
                <a:t>teilweise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9B69CA71-388F-43B7-B361-45097FF159F6}"/>
                </a:ext>
              </a:extLst>
            </p:cNvPr>
            <p:cNvSpPr txBox="1"/>
            <p:nvPr/>
          </p:nvSpPr>
          <p:spPr>
            <a:xfrm>
              <a:off x="3578582" y="2876974"/>
              <a:ext cx="832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A60009"/>
                  </a:solidFill>
                </a:rPr>
                <a:t> </a:t>
              </a:r>
              <a:r>
                <a:rPr lang="de-DE" sz="2000" b="1" dirty="0">
                  <a:solidFill>
                    <a:srgbClr val="B95C18"/>
                  </a:solidFill>
                </a:rPr>
                <a:t>25 %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04E3BD0-1D72-43E1-867E-E1AF5C3D71FC}"/>
                </a:ext>
              </a:extLst>
            </p:cNvPr>
            <p:cNvSpPr txBox="1"/>
            <p:nvPr/>
          </p:nvSpPr>
          <p:spPr>
            <a:xfrm>
              <a:off x="6346540" y="3437963"/>
              <a:ext cx="135163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 </a:t>
              </a:r>
            </a:p>
            <a:p>
              <a:r>
                <a:rPr lang="de-DE" sz="1400" b="1" dirty="0">
                  <a:solidFill>
                    <a:srgbClr val="A60009"/>
                  </a:solidFill>
                </a:rPr>
                <a:t>voll und ganz</a:t>
              </a:r>
            </a:p>
            <a:p>
              <a:endParaRPr lang="de-DE" sz="1000" b="1" dirty="0">
                <a:solidFill>
                  <a:srgbClr val="A60009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C4C4A37-3C0B-4CD6-B16F-350D79677DB9}"/>
                </a:ext>
              </a:extLst>
            </p:cNvPr>
            <p:cNvSpPr txBox="1"/>
            <p:nvPr/>
          </p:nvSpPr>
          <p:spPr>
            <a:xfrm>
              <a:off x="6036576" y="3005322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A60009"/>
                  </a:solidFill>
                </a:rPr>
                <a:t> 8</a:t>
              </a:r>
              <a:r>
                <a:rPr lang="de-DE" sz="2000" b="1" dirty="0">
                  <a:solidFill>
                    <a:srgbClr val="A60009"/>
                  </a:solidFill>
                </a:rPr>
                <a:t> %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ED248BB-6677-4BF4-B700-80E6A81B7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68980" y="4218479"/>
              <a:ext cx="4908727" cy="27699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 arbeitende Beschäftigte ohne Führungsverantwortung (n = 519)</a:t>
              </a:r>
            </a:p>
          </p:txBody>
        </p:sp>
        <p:pic>
          <p:nvPicPr>
            <p:cNvPr id="22" name="Grafik 21" descr="Männliches Profil">
              <a:extLst>
                <a:ext uri="{FF2B5EF4-FFF2-40B4-BE49-F238E27FC236}">
                  <a16:creationId xmlns:a16="http://schemas.microsoft.com/office/drawing/2014/main" id="{82DCB532-44BA-41B9-8BE6-4B3653B0F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4817" y="2200796"/>
              <a:ext cx="1713220" cy="1713220"/>
            </a:xfrm>
            <a:prstGeom prst="rect">
              <a:avLst/>
            </a:prstGeom>
          </p:spPr>
        </p:pic>
        <p:pic>
          <p:nvPicPr>
            <p:cNvPr id="23" name="Grafik 22" descr="Männliches Profil">
              <a:extLst>
                <a:ext uri="{FF2B5EF4-FFF2-40B4-BE49-F238E27FC236}">
                  <a16:creationId xmlns:a16="http://schemas.microsoft.com/office/drawing/2014/main" id="{E27908A8-C294-4A46-86DE-9DAA7C223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4645" y="2415396"/>
              <a:ext cx="1517863" cy="1517863"/>
            </a:xfrm>
            <a:prstGeom prst="rect">
              <a:avLst/>
            </a:prstGeom>
          </p:spPr>
        </p:pic>
        <p:pic>
          <p:nvPicPr>
            <p:cNvPr id="24" name="Grafik 23" descr="Männliches Profil">
              <a:extLst>
                <a:ext uri="{FF2B5EF4-FFF2-40B4-BE49-F238E27FC236}">
                  <a16:creationId xmlns:a16="http://schemas.microsoft.com/office/drawing/2014/main" id="{380468E3-BF46-4B28-B3F0-C0C63DCC9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4337" y="2720102"/>
              <a:ext cx="1171796" cy="1171796"/>
            </a:xfrm>
            <a:prstGeom prst="rect">
              <a:avLst/>
            </a:prstGeom>
          </p:spPr>
        </p:pic>
        <p:pic>
          <p:nvPicPr>
            <p:cNvPr id="25" name="Grafik 24" descr="Zielgruppe">
              <a:extLst>
                <a:ext uri="{FF2B5EF4-FFF2-40B4-BE49-F238E27FC236}">
                  <a16:creationId xmlns:a16="http://schemas.microsoft.com/office/drawing/2014/main" id="{8B782899-C385-41B3-8F30-C666D8998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65678" y="1625142"/>
              <a:ext cx="657078" cy="657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09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104CD-F1C5-4D8A-953E-89796A90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597584"/>
          </a:xfrm>
        </p:spPr>
        <p:txBody>
          <a:bodyPr>
            <a:normAutofit fontScale="90000"/>
          </a:bodyPr>
          <a:lstStyle/>
          <a:p>
            <a:r>
              <a:rPr lang="de-DE" sz="2600" dirty="0"/>
              <a:t>Mehr Eigenverantwortung bei mobiler Arbeit</a:t>
            </a:r>
          </a:p>
        </p:txBody>
      </p:sp>
      <p:grpSp>
        <p:nvGrpSpPr>
          <p:cNvPr id="3" name="Gruppieren 2" descr="Grafik&#10;„Ich kann selbst entscheiden, wie ich meine Aufgaben erledige“. Präsenzarbeit; &quot;trifft zu&quot; = 28,1%, &quot;trifft teilweise zu&quot; = 42,1%, &quot;trifft nicht zu&quot; = 29,8%; Mobile Arbeit nach Anteil der Arbeitszeit im Homeoffice; Homeoffice-Anteil 1-20%: &quot;trifft zu&quot; = 46,1%, &quot;trifft teilweise zu&quot; = 41,4%, &quot;trifft nicht zu&quot; = 12,5%; Homeoffice-Anteil 21-40%: &quot;trifft zu&quot; = 40,3%, &quot;trifft teilweise zu&quot; = 43,2%, &quot;trifft nicht zu&quot; = 16,5%; Homeoffice-Anteil 41-60%: &quot;trifft zu&quot; = 45,8%, &quot;trifft teilweise zu&quot; = 46,4%, &quot;trifft nicht zu&quot; = 8%; Homeoffice-Anteil 61-80%: &quot;trifft zu&quot; = 44,6%, &quot;trifft teilweise zu&quot; = 47,5%, &quot;trifft nicht zu&quot; = 7,9%; Homeoffice-Anteil 81-99%: &quot;trifft zu&quot; = 57,1%, &quot;trifft teilweise zu&quot; = 39,3%, &quot;trifft nicht zu&quot; = 3,6%; Homeoffice-Anteil 100%: &quot;trifft zu&quot; = 55,3%, &quot;trifft teilweise zu&quot; = 36,9%, &quot;trifft nicht zu&quot; = 7,8%.">
            <a:extLst>
              <a:ext uri="{FF2B5EF4-FFF2-40B4-BE49-F238E27FC236}">
                <a16:creationId xmlns:a16="http://schemas.microsoft.com/office/drawing/2014/main" id="{22A61223-BBC0-4AFE-8680-70F64902A259}"/>
              </a:ext>
            </a:extLst>
          </p:cNvPr>
          <p:cNvGrpSpPr/>
          <p:nvPr/>
        </p:nvGrpSpPr>
        <p:grpSpPr>
          <a:xfrm>
            <a:off x="2113005" y="1223319"/>
            <a:ext cx="6573795" cy="3168313"/>
            <a:chOff x="2464200" y="1370234"/>
            <a:chExt cx="6222600" cy="3021398"/>
          </a:xfrm>
        </p:grpSpPr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34123B05-B191-4172-A2EF-B2762221AE9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0578706"/>
                </p:ext>
              </p:extLst>
            </p:nvPr>
          </p:nvGraphicFramePr>
          <p:xfrm>
            <a:off x="2672262" y="1370234"/>
            <a:ext cx="6014538" cy="3021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96748371-5AA4-4E4D-8A56-D03C4A33C366}"/>
                </a:ext>
              </a:extLst>
            </p:cNvPr>
            <p:cNvSpPr txBox="1"/>
            <p:nvPr/>
          </p:nvSpPr>
          <p:spPr>
            <a:xfrm>
              <a:off x="2464200" y="1849845"/>
              <a:ext cx="10172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Prozent</a:t>
              </a:r>
            </a:p>
          </p:txBody>
        </p:sp>
      </p:grpSp>
      <p:sp>
        <p:nvSpPr>
          <p:cNvPr id="13" name="Textfeld 1">
            <a:extLst>
              <a:ext uri="{FF2B5EF4-FFF2-40B4-BE49-F238E27FC236}">
                <a16:creationId xmlns:a16="http://schemas.microsoft.com/office/drawing/2014/main" id="{A7E36C8C-E0AC-4EE9-BB41-417D1C3CE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1914" y="2310200"/>
            <a:ext cx="2007000" cy="9766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kann selbst entscheiden, wie ich meine Aufgaben erledige“</a:t>
            </a:r>
            <a:endParaRPr lang="de-DE" sz="1600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7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104CD-F1C5-4D8A-953E-89796A90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3378"/>
            <a:ext cx="6111680" cy="955930"/>
          </a:xfrm>
        </p:spPr>
        <p:txBody>
          <a:bodyPr>
            <a:normAutofit fontScale="90000"/>
          </a:bodyPr>
          <a:lstStyle/>
          <a:p>
            <a:r>
              <a:rPr lang="de-DE" sz="2600" dirty="0"/>
              <a:t>Mehr Handlungs- und Entscheidungsspielraum bei mobiler Arbeit</a:t>
            </a: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A7E36C8C-E0AC-4EE9-BB41-417D1C3CE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1914" y="2310200"/>
            <a:ext cx="2007000" cy="9766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„Ich habe mehr Handlungs- und Entscheidungs-</a:t>
            </a:r>
            <a:r>
              <a:rPr lang="de-DE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spielraum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grpSp>
        <p:nvGrpSpPr>
          <p:cNvPr id="8" name="Gruppieren 7" descr="Grafik&#10;„Ich habe mehr Handlungs- und Entscheidungsspielraum“. Präsenzarbeit; &quot;trifft zu&quot; = 6,5%, &quot;trifft teilweise zu&quot; = 23,9%, &quot;trifft nicht zu&quot; = 69,6%; Mobile Arbeit nach Anteil der Arbeitszeit im Homeoffice; Homeoffice-Anteil 1-20%: &quot;trifft zu&quot; = 24,3%, &quot;trifft teilweise zu&quot; = 42,2%, &quot;trifft nicht zu&quot; = 33,5%; Homeoffice-Anteil 21-40%: &quot;trifft zu&quot; = 26,6%, &quot;trifft teilweise zu&quot; = 56,1%, &quot;trifft nicht zu&quot; = 17,3%; Homeoffice-Anteil 41-60%: &quot;trifft zu&quot; = 28%, &quot;trifft teilweise zu&quot; = 54,4%, &quot;trifft nicht zu&quot; = 17,6%; Homeoffice-Anteil 61-80%: &quot;trifft zu&quot; = 42,6%, &quot;trifft teilweise zu&quot; = 38,6%, &quot;trifft nicht zu&quot; = 18,8%; Homeoffice-Anteil 81-99%: &quot;trifft zu&quot; = 45,3%, &quot;trifft teilweise zu&quot; = 45,2%, &quot;trifft nicht zu&quot; = 9,5%; Homeoffice-Anteil 100%: &quot;trifft zu&quot; = 42,6%, &quot;trifft teilweise zu&quot; = 47,5%, &quot;trifft nicht zu&quot; = 9,9%.">
            <a:extLst>
              <a:ext uri="{FF2B5EF4-FFF2-40B4-BE49-F238E27FC236}">
                <a16:creationId xmlns:a16="http://schemas.microsoft.com/office/drawing/2014/main" id="{F35E31D9-993C-4069-83AF-5E90F3C4A88B}"/>
              </a:ext>
            </a:extLst>
          </p:cNvPr>
          <p:cNvGrpSpPr/>
          <p:nvPr/>
        </p:nvGrpSpPr>
        <p:grpSpPr>
          <a:xfrm>
            <a:off x="2023835" y="1261072"/>
            <a:ext cx="6712392" cy="3168001"/>
            <a:chOff x="2195648" y="1508726"/>
            <a:chExt cx="6561643" cy="3021402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BBC833FE-F8A9-4633-B311-6823934F077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3003932"/>
                </p:ext>
              </p:extLst>
            </p:nvPr>
          </p:nvGraphicFramePr>
          <p:xfrm>
            <a:off x="2331323" y="1508726"/>
            <a:ext cx="6425968" cy="30214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78BEF11-7E6D-4651-917F-BAFC4B87A30D}"/>
                </a:ext>
              </a:extLst>
            </p:cNvPr>
            <p:cNvSpPr txBox="1"/>
            <p:nvPr/>
          </p:nvSpPr>
          <p:spPr>
            <a:xfrm>
              <a:off x="2195648" y="1923538"/>
              <a:ext cx="10172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Prozent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54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Anerkennung und Wertschätzung</a:t>
            </a:r>
            <a:br>
              <a:rPr lang="de-DE" dirty="0"/>
            </a:br>
            <a:endParaRPr lang="de-DE" dirty="0"/>
          </a:p>
        </p:txBody>
      </p:sp>
      <p:sp>
        <p:nvSpPr>
          <p:cNvPr id="2050" name="AutoShape 2" descr="Bildergebnis für arbeit 4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635600"/>
      </p:ext>
    </p:extLst>
  </p:cSld>
  <p:clrMapOvr>
    <a:masterClrMapping/>
  </p:clrMapOvr>
</p:sld>
</file>

<file path=ppt/theme/theme1.xml><?xml version="1.0" encoding="utf-8"?>
<a:theme xmlns:a="http://schemas.openxmlformats.org/drawingml/2006/main" name="iga_vorlage">
  <a:themeElements>
    <a:clrScheme name="IGA Farbklima">
      <a:dk1>
        <a:sysClr val="windowText" lastClr="000000"/>
      </a:dk1>
      <a:lt1>
        <a:sysClr val="window" lastClr="FFFFFF"/>
      </a:lt1>
      <a:dk2>
        <a:srgbClr val="141313"/>
      </a:dk2>
      <a:lt2>
        <a:srgbClr val="FFFFFE"/>
      </a:lt2>
      <a:accent1>
        <a:srgbClr val="8E101C"/>
      </a:accent1>
      <a:accent2>
        <a:srgbClr val="636463"/>
      </a:accent2>
      <a:accent3>
        <a:srgbClr val="004467"/>
      </a:accent3>
      <a:accent4>
        <a:srgbClr val="7292A6"/>
      </a:accent4>
      <a:accent5>
        <a:srgbClr val="A8A81E"/>
      </a:accent5>
      <a:accent6>
        <a:srgbClr val="B95C18"/>
      </a:accent6>
      <a:hlink>
        <a:srgbClr val="8E101C"/>
      </a:hlink>
      <a:folHlink>
        <a:srgbClr val="B95C1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D4AAA9304F96408BFF8EE9B0457E45" ma:contentTypeVersion="7" ma:contentTypeDescription="Ein neues Dokument erstellen." ma:contentTypeScope="" ma:versionID="da9237a3a8a83b8f20ce2f2c0e1ecfef">
  <xsd:schema xmlns:xsd="http://www.w3.org/2001/XMLSchema" xmlns:xs="http://www.w3.org/2001/XMLSchema" xmlns:p="http://schemas.microsoft.com/office/2006/metadata/properties" xmlns:ns2="4119afcd-e94c-4807-a762-5af621c87cf3" targetNamespace="http://schemas.microsoft.com/office/2006/metadata/properties" ma:root="true" ma:fieldsID="f2998e55b23a6d5b4fdc69672804a9a5" ns2:_="">
    <xsd:import namespace="4119afcd-e94c-4807-a762-5af621c87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9afcd-e94c-4807-a762-5af621c87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1BB84-0381-49DF-B7B3-C7B003C1BE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9afcd-e94c-4807-a762-5af621c87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4D750F-1B66-41C1-8EE3-33B1E1061ADE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4119afcd-e94c-4807-a762-5af621c87cf3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4791867-55DB-49A2-AD64-BEEB2C2D7D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715</Words>
  <Application>Microsoft Office PowerPoint</Application>
  <PresentationFormat>Bildschirmpräsentation (16:9)</PresentationFormat>
  <Paragraphs>135</Paragraphs>
  <Slides>17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iga_vorlage</vt:lpstr>
      <vt:lpstr>New Work &amp; Führung Sonderauswertung 2021 Sinn und Wertschätzung</vt:lpstr>
      <vt:lpstr>Vertrauen &amp; Kontrolle </vt:lpstr>
      <vt:lpstr>Mit steigendem Homeoffice-Anteil verbessert sich die Erreichbarkeit</vt:lpstr>
      <vt:lpstr>Vertrauensverhältnis</vt:lpstr>
      <vt:lpstr>Vertrauen auf Distanz herstellen</vt:lpstr>
      <vt:lpstr>Kontrolle spielt auch eine Rolle</vt:lpstr>
      <vt:lpstr>Mehr Eigenverantwortung bei mobiler Arbeit</vt:lpstr>
      <vt:lpstr>Mehr Handlungs- und Entscheidungsspielraum bei mobiler Arbeit</vt:lpstr>
      <vt:lpstr>Anerkennung und Wertschätzung </vt:lpstr>
      <vt:lpstr>Ein Viertel der Befragten ohne Anerkennung</vt:lpstr>
      <vt:lpstr>Unterstützung durch Vorgesetze und Teammitglieder</vt:lpstr>
      <vt:lpstr>Mehr Unterstützung durch Kolleginnen und Kollegen</vt:lpstr>
      <vt:lpstr>Sinn &amp; Authentizität </vt:lpstr>
      <vt:lpstr>Sinn fördert die Arbeitsmotivation</vt:lpstr>
      <vt:lpstr>Sinn und Arbeitsmotivation</vt:lpstr>
      <vt:lpstr>Fazit</vt:lpstr>
      <vt:lpstr>weiter zu…</vt:lpstr>
    </vt:vector>
  </TitlesOfParts>
  <Company>the-panther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Work &amp; Führung, Sonderauswertung 2021, Sinn und Wertschätzung</dc:title>
  <dc:creator>Susanne Birkner;oliver.hasselmann@bgf-institut.de</dc:creator>
  <cp:keywords>Sinn, Wertschätzung, Team, Anerkennung, New Work, Führung, Sonderauswertung 2021</cp:keywords>
  <cp:lastModifiedBy>Schiemannz, Anett</cp:lastModifiedBy>
  <cp:revision>249</cp:revision>
  <cp:lastPrinted>2021-04-21T08:40:55Z</cp:lastPrinted>
  <dcterms:created xsi:type="dcterms:W3CDTF">2014-05-14T10:10:08Z</dcterms:created>
  <dcterms:modified xsi:type="dcterms:W3CDTF">2021-12-15T09:10:25Z</dcterms:modified>
  <cp:category>New Work &amp; Führung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0x010100D2D4AAA9304F96408BFF8EE9B0457E45</vt:lpwstr>
  </property>
</Properties>
</file>